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70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12.12.2021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2</a:t>
            </a:r>
          </a:p>
          <a:p>
            <a:r>
              <a:rPr lang="ru-RU" dirty="0"/>
              <a:t>Модели химического производства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Технологическая схема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76B78199-1B49-437A-B8AE-5367E7943086}"/>
              </a:ext>
            </a:extLst>
          </p:cNvPr>
          <p:cNvSpPr txBox="1"/>
          <p:nvPr/>
        </p:nvSpPr>
        <p:spPr>
          <a:xfrm>
            <a:off x="838200" y="1450416"/>
            <a:ext cx="9611065" cy="3222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cs typeface="Tahoma"/>
              </a:rPr>
              <a:t>Технологическая</a:t>
            </a:r>
            <a:r>
              <a:rPr sz="2000" spc="10" dirty="0">
                <a:cs typeface="Tahoma"/>
              </a:rPr>
              <a:t> </a:t>
            </a:r>
            <a:r>
              <a:rPr sz="2000" spc="-5" dirty="0">
                <a:cs typeface="Tahoma"/>
              </a:rPr>
              <a:t>схема,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как и </a:t>
            </a:r>
            <a:r>
              <a:rPr sz="2000" spc="-5" dirty="0">
                <a:cs typeface="Tahoma"/>
              </a:rPr>
              <a:t>химическая,</a:t>
            </a:r>
            <a:r>
              <a:rPr sz="2000" spc="-10" dirty="0">
                <a:cs typeface="Tahoma"/>
              </a:rPr>
              <a:t> </a:t>
            </a:r>
            <a:r>
              <a:rPr sz="2000" dirty="0">
                <a:cs typeface="Tahoma"/>
              </a:rPr>
              <a:t>может</a:t>
            </a:r>
            <a:r>
              <a:rPr sz="2000" spc="-10" dirty="0">
                <a:cs typeface="Tahoma"/>
              </a:rPr>
              <a:t> </a:t>
            </a:r>
            <a:r>
              <a:rPr sz="2000" spc="-5" dirty="0">
                <a:cs typeface="Tahoma"/>
              </a:rPr>
              <a:t>быть</a:t>
            </a:r>
            <a:r>
              <a:rPr sz="200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детальной</a:t>
            </a:r>
            <a:r>
              <a:rPr sz="2000" spc="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или</a:t>
            </a:r>
            <a:r>
              <a:rPr lang="ru-RU" sz="2000" spc="-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подробной</a:t>
            </a:r>
            <a:r>
              <a:rPr sz="2000" spc="-5" dirty="0">
                <a:cs typeface="Tahoma"/>
              </a:rPr>
              <a:t>,</a:t>
            </a:r>
            <a:r>
              <a:rPr sz="2000" spc="10" dirty="0">
                <a:cs typeface="Tahoma"/>
              </a:rPr>
              <a:t> </a:t>
            </a:r>
            <a:r>
              <a:rPr sz="2000" dirty="0">
                <a:cs typeface="Tahoma"/>
              </a:rPr>
              <a:t>а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может</a:t>
            </a:r>
            <a:r>
              <a:rPr sz="2000" spc="-5" dirty="0">
                <a:cs typeface="Tahoma"/>
              </a:rPr>
              <a:t> быть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формализованной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или</a:t>
            </a:r>
            <a:r>
              <a:rPr sz="2000" spc="-5" dirty="0">
                <a:cs typeface="Tahoma"/>
              </a:rPr>
              <a:t> упрощенной.</a:t>
            </a:r>
            <a:r>
              <a:rPr sz="2000" spc="10" dirty="0">
                <a:cs typeface="Tahoma"/>
              </a:rPr>
              <a:t> </a:t>
            </a:r>
            <a:endParaRPr lang="ru-RU" sz="2000" spc="10" dirty="0">
              <a:cs typeface="Tahoma"/>
            </a:endParaRP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cs typeface="Tahoma"/>
              </a:rPr>
              <a:t>В</a:t>
            </a:r>
            <a:r>
              <a:rPr lang="ru-RU" sz="200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формализованной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схеме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однотипные</a:t>
            </a:r>
            <a:r>
              <a:rPr sz="2000" spc="20" dirty="0">
                <a:cs typeface="Tahoma"/>
              </a:rPr>
              <a:t> </a:t>
            </a:r>
            <a:r>
              <a:rPr sz="2000" dirty="0">
                <a:cs typeface="Tahoma"/>
              </a:rPr>
              <a:t>аппараты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изображаются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упрощенными </a:t>
            </a:r>
            <a:r>
              <a:rPr sz="2000" spc="-550" dirty="0">
                <a:cs typeface="Tahoma"/>
              </a:rPr>
              <a:t> </a:t>
            </a:r>
            <a:r>
              <a:rPr sz="2000" spc="-5" dirty="0">
                <a:cs typeface="Tahoma"/>
              </a:rPr>
              <a:t>блоками.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Например,</a:t>
            </a:r>
            <a:r>
              <a:rPr sz="2000" spc="5" dirty="0">
                <a:cs typeface="Tahoma"/>
              </a:rPr>
              <a:t> </a:t>
            </a:r>
            <a:r>
              <a:rPr sz="2000" spc="-10" dirty="0">
                <a:cs typeface="Tahoma"/>
              </a:rPr>
              <a:t>блок</a:t>
            </a:r>
            <a:r>
              <a:rPr sz="2000" spc="20" dirty="0">
                <a:cs typeface="Tahoma"/>
              </a:rPr>
              <a:t> </a:t>
            </a:r>
            <a:r>
              <a:rPr sz="2000" spc="-5" dirty="0">
                <a:cs typeface="Tahoma"/>
              </a:rPr>
              <a:t>теплообменников,</a:t>
            </a:r>
            <a:r>
              <a:rPr sz="2000" spc="25" dirty="0">
                <a:cs typeface="Tahoma"/>
              </a:rPr>
              <a:t> </a:t>
            </a:r>
            <a:r>
              <a:rPr sz="2000" spc="-5" dirty="0">
                <a:cs typeface="Tahoma"/>
              </a:rPr>
              <a:t>сепараторов.</a:t>
            </a:r>
            <a:r>
              <a:rPr sz="2000" spc="10" dirty="0">
                <a:cs typeface="Tahoma"/>
              </a:rPr>
              <a:t> </a:t>
            </a:r>
            <a:endParaRPr lang="ru-RU" sz="2000" spc="10" dirty="0">
              <a:cs typeface="Tahoma"/>
            </a:endParaRP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 err="1">
                <a:cs typeface="Tahoma"/>
              </a:rPr>
              <a:t>Элементами</a:t>
            </a:r>
            <a:r>
              <a:rPr lang="ru-RU" sz="200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технологической</a:t>
            </a:r>
            <a:r>
              <a:rPr sz="2000" spc="10" dirty="0">
                <a:cs typeface="Tahoma"/>
              </a:rPr>
              <a:t> </a:t>
            </a:r>
            <a:r>
              <a:rPr sz="2000" spc="-5" dirty="0">
                <a:cs typeface="Tahoma"/>
              </a:rPr>
              <a:t>модели</a:t>
            </a:r>
            <a:r>
              <a:rPr sz="2000" spc="-10" dirty="0">
                <a:cs typeface="Tahoma"/>
              </a:rPr>
              <a:t> </a:t>
            </a:r>
            <a:r>
              <a:rPr sz="2000" spc="-5" dirty="0">
                <a:cs typeface="Tahoma"/>
              </a:rPr>
              <a:t>являются</a:t>
            </a:r>
            <a:r>
              <a:rPr sz="2000" dirty="0">
                <a:cs typeface="Tahoma"/>
              </a:rPr>
              <a:t> аппараты</a:t>
            </a:r>
            <a:r>
              <a:rPr sz="2000" spc="-15" dirty="0">
                <a:cs typeface="Tahoma"/>
              </a:rPr>
              <a:t> </a:t>
            </a:r>
            <a:r>
              <a:rPr sz="2000" dirty="0">
                <a:cs typeface="Tahoma"/>
              </a:rPr>
              <a:t>и</a:t>
            </a:r>
            <a:r>
              <a:rPr sz="2000" spc="-5" dirty="0">
                <a:cs typeface="Tahoma"/>
              </a:rPr>
              <a:t> технологические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связи </a:t>
            </a:r>
            <a:r>
              <a:rPr sz="2000" dirty="0">
                <a:cs typeface="Tahoma"/>
              </a:rPr>
              <a:t>между </a:t>
            </a:r>
            <a:r>
              <a:rPr sz="2000" spc="-550" dirty="0">
                <a:cs typeface="Tahoma"/>
              </a:rPr>
              <a:t> </a:t>
            </a:r>
            <a:r>
              <a:rPr sz="2000" spc="-5" dirty="0">
                <a:cs typeface="Tahoma"/>
              </a:rPr>
              <a:t>ними.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Данная</a:t>
            </a:r>
            <a:r>
              <a:rPr sz="2000" dirty="0">
                <a:cs typeface="Tahoma"/>
              </a:rPr>
              <a:t> модель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является</a:t>
            </a:r>
            <a:r>
              <a:rPr sz="2000" spc="-10" dirty="0">
                <a:cs typeface="Tahoma"/>
              </a:rPr>
              <a:t> </a:t>
            </a:r>
            <a:r>
              <a:rPr sz="2000" spc="-5" dirty="0">
                <a:cs typeface="Tahoma"/>
              </a:rPr>
              <a:t>более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подробная,</a:t>
            </a:r>
            <a:r>
              <a:rPr sz="2000" spc="15" dirty="0">
                <a:cs typeface="Tahoma"/>
              </a:rPr>
              <a:t> </a:t>
            </a:r>
            <a:r>
              <a:rPr sz="2000" dirty="0">
                <a:cs typeface="Tahoma"/>
              </a:rPr>
              <a:t>чем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функциональная,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так 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как </a:t>
            </a:r>
            <a:r>
              <a:rPr sz="2000" spc="-5" dirty="0">
                <a:cs typeface="Tahoma"/>
              </a:rPr>
              <a:t>позволяет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выделить технологическую</a:t>
            </a:r>
            <a:r>
              <a:rPr sz="2000" spc="20" dirty="0">
                <a:cs typeface="Tahoma"/>
              </a:rPr>
              <a:t> </a:t>
            </a:r>
            <a:r>
              <a:rPr sz="2000" spc="-5" dirty="0">
                <a:cs typeface="Tahoma"/>
              </a:rPr>
              <a:t>направленность</a:t>
            </a:r>
            <a:r>
              <a:rPr sz="2000" spc="25" dirty="0">
                <a:cs typeface="Tahoma"/>
              </a:rPr>
              <a:t> </a:t>
            </a:r>
            <a:r>
              <a:rPr sz="2000" spc="-5" dirty="0">
                <a:cs typeface="Tahoma"/>
              </a:rPr>
              <a:t>каждого</a:t>
            </a:r>
            <a:r>
              <a:rPr sz="2000" spc="-25" dirty="0">
                <a:cs typeface="Tahoma"/>
              </a:rPr>
              <a:t> </a:t>
            </a:r>
            <a:r>
              <a:rPr sz="2000" dirty="0">
                <a:cs typeface="Tahoma"/>
              </a:rPr>
              <a:t>из </a:t>
            </a:r>
            <a:r>
              <a:rPr sz="2000" spc="5" dirty="0">
                <a:cs typeface="Tahoma"/>
              </a:rPr>
              <a:t> </a:t>
            </a:r>
            <a:r>
              <a:rPr sz="2000" spc="-10" dirty="0">
                <a:cs typeface="Tahoma"/>
              </a:rPr>
              <a:t>блоков.</a:t>
            </a:r>
            <a:endParaRPr sz="20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790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Структурная схема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76B78199-1B49-437A-B8AE-5367E7943086}"/>
              </a:ext>
            </a:extLst>
          </p:cNvPr>
          <p:cNvSpPr txBox="1"/>
          <p:nvPr/>
        </p:nvSpPr>
        <p:spPr>
          <a:xfrm>
            <a:off x="838200" y="1450416"/>
            <a:ext cx="9611065" cy="426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spc="-5" dirty="0">
                <a:cs typeface="Tahoma"/>
              </a:rPr>
              <a:t>Позволяет выделить однотипные блоки ХТС</a:t>
            </a:r>
            <a:endParaRPr sz="2000" dirty="0">
              <a:cs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4EA5E6-C00B-44FF-82F5-4E2C0FC0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69" y="2771553"/>
            <a:ext cx="10395630" cy="12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Математическая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76B78199-1B49-437A-B8AE-5367E7943086}"/>
              </a:ext>
            </a:extLst>
          </p:cNvPr>
          <p:cNvSpPr txBox="1"/>
          <p:nvPr/>
        </p:nvSpPr>
        <p:spPr>
          <a:xfrm>
            <a:off x="838200" y="1450416"/>
            <a:ext cx="9611065" cy="901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spc="-5" dirty="0">
                <a:cs typeface="Tahoma"/>
              </a:rPr>
              <a:t>Позволяет количественно описать процессы химической технологии.</a:t>
            </a: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spc="-5" dirty="0">
                <a:cs typeface="Tahoma"/>
              </a:rPr>
              <a:t>Состоит из групп уравнений: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E1190-B4FA-4523-9021-1FEA8EA4975C}"/>
              </a:ext>
            </a:extLst>
          </p:cNvPr>
          <p:cNvSpPr txBox="1"/>
          <p:nvPr/>
        </p:nvSpPr>
        <p:spPr>
          <a:xfrm>
            <a:off x="1027019" y="2485006"/>
            <a:ext cx="473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Математическое описание элементов ХТС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B4C900-F204-4C57-8A7D-29A91CD27CA9}"/>
                  </a:ext>
                </a:extLst>
              </p:cNvPr>
              <p:cNvSpPr txBox="1"/>
              <p:nvPr/>
            </p:nvSpPr>
            <p:spPr>
              <a:xfrm>
                <a:off x="5638800" y="2973572"/>
                <a:ext cx="1162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B4C900-F204-4C57-8A7D-29A91CD2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3572"/>
                <a:ext cx="1162947" cy="276999"/>
              </a:xfrm>
              <a:prstGeom prst="rect">
                <a:avLst/>
              </a:prstGeom>
              <a:blipFill>
                <a:blip r:embed="rId2"/>
                <a:stretch>
                  <a:fillRect l="-471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0DBBAD-883B-4A55-9881-6502DE9719A0}"/>
              </a:ext>
            </a:extLst>
          </p:cNvPr>
          <p:cNvSpPr txBox="1"/>
          <p:nvPr/>
        </p:nvSpPr>
        <p:spPr>
          <a:xfrm>
            <a:off x="1027019" y="3607430"/>
            <a:ext cx="584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Описание технологических связей между аппаратами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20A58F-9687-46B9-9DBA-79E21204CC6F}"/>
                  </a:ext>
                </a:extLst>
              </p:cNvPr>
              <p:cNvSpPr txBox="1"/>
              <p:nvPr/>
            </p:nvSpPr>
            <p:spPr>
              <a:xfrm>
                <a:off x="5638800" y="4333621"/>
                <a:ext cx="920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20A58F-9687-46B9-9DBA-79E21204C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333621"/>
                <a:ext cx="920060" cy="276999"/>
              </a:xfrm>
              <a:prstGeom prst="rect">
                <a:avLst/>
              </a:prstGeom>
              <a:blipFill>
                <a:blip r:embed="rId3"/>
                <a:stretch>
                  <a:fillRect l="-331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C4F552A-28C6-4238-902C-8B8A03625563}"/>
              </a:ext>
            </a:extLst>
          </p:cNvPr>
          <p:cNvSpPr txBox="1"/>
          <p:nvPr/>
        </p:nvSpPr>
        <p:spPr>
          <a:xfrm>
            <a:off x="965854" y="4967479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Модель материального и теплового балансов смесителя: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C8F7D3-B8DB-4A0E-B7F1-FF04E6533940}"/>
                  </a:ext>
                </a:extLst>
              </p:cNvPr>
              <p:cNvSpPr txBox="1"/>
              <p:nvPr/>
            </p:nvSpPr>
            <p:spPr>
              <a:xfrm>
                <a:off x="1027019" y="5571295"/>
                <a:ext cx="106849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C8F7D3-B8DB-4A0E-B7F1-FF04E653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19" y="5571295"/>
                <a:ext cx="106849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5BDE3D-BFAE-44C9-9907-8BA83B065A0B}"/>
                  </a:ext>
                </a:extLst>
              </p:cNvPr>
              <p:cNvSpPr txBox="1"/>
              <p:nvPr/>
            </p:nvSpPr>
            <p:spPr>
              <a:xfrm>
                <a:off x="3281288" y="5607715"/>
                <a:ext cx="1804148" cy="683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ru-RU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sz="2400" dirty="0"/>
                  <a:t>T </a:t>
                </a:r>
                <a14:m>
                  <m:oMath xmlns:m="http://schemas.openxmlformats.org/officeDocument/2006/math">
                    <m:r>
                      <a:rPr lang="en-US" sz="2400"/>
                      <m:t>=</m:t>
                    </m:r>
                    <m:f>
                      <m:fPr>
                        <m:ctrlPr>
                          <a:rPr lang="en-US" sz="2400"/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/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/>
                              <m:t>𝑖</m:t>
                            </m:r>
                            <m:r>
                              <a:rPr lang="en-US" sz="2400"/>
                              <m:t>=1</m:t>
                            </m:r>
                          </m:sub>
                          <m:sup>
                            <m:r>
                              <a:rPr lang="en-US" sz="2400"/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/>
                                </m:ctrlPr>
                              </m:sSubPr>
                              <m:e>
                                <m:r>
                                  <a:rPr lang="en-US" sz="2400"/>
                                  <m:t>𝐺</m:t>
                                </m:r>
                              </m:e>
                              <m:sub>
                                <m:r>
                                  <a:rPr lang="en-US" sz="2400"/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/>
                                </m:ctrlPr>
                              </m:sSubPr>
                              <m:e>
                                <m:r>
                                  <a:rPr lang="en-US" sz="2400"/>
                                  <m:t>𝐶</m:t>
                                </m:r>
                              </m:e>
                              <m:sub>
                                <m:r>
                                  <a:rPr lang="en-US" sz="2400"/>
                                  <m:t>𝑝𝑖</m:t>
                                </m:r>
                              </m:sub>
                            </m:sSub>
                            <m:r>
                              <a:rPr lang="en-US" sz="2400"/>
                              <m:t>𝑇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𝐶</m:t>
                            </m:r>
                          </m:e>
                          <m:sub>
                            <m:r>
                              <a:rPr lang="en-US" sz="2400"/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400"/>
                            </m:ctrlPr>
                          </m:dPr>
                          <m:e>
                            <m:r>
                              <a:rPr lang="en-US" sz="2400"/>
                              <m:t>𝑇</m:t>
                            </m:r>
                          </m:e>
                        </m:d>
                        <m:r>
                          <a:rPr lang="en-US" sz="2400"/>
                          <m:t>𝐺</m:t>
                        </m:r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5BDE3D-BFAE-44C9-9907-8BA83B06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88" y="5607715"/>
                <a:ext cx="1804148" cy="683392"/>
              </a:xfrm>
              <a:prstGeom prst="rect">
                <a:avLst/>
              </a:prstGeom>
              <a:blipFill>
                <a:blip r:embed="rId5"/>
                <a:stretch>
                  <a:fillRect l="-10135" b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AB55D3C-13F7-4E14-AC0F-DBFC92F14D6B}"/>
              </a:ext>
            </a:extLst>
          </p:cNvPr>
          <p:cNvSpPr txBox="1"/>
          <p:nvPr/>
        </p:nvSpPr>
        <p:spPr>
          <a:xfrm>
            <a:off x="5330455" y="5328879"/>
            <a:ext cx="655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где </a:t>
            </a:r>
            <a:r>
              <a:rPr lang="en-US" dirty="0"/>
              <a:t>G – </a:t>
            </a:r>
            <a:r>
              <a:rPr lang="ru-RU" dirty="0"/>
              <a:t>массовый расход потока; </a:t>
            </a:r>
            <a:r>
              <a:rPr lang="en-US" dirty="0"/>
              <a:t>T – </a:t>
            </a:r>
            <a:r>
              <a:rPr lang="ru-RU" dirty="0"/>
              <a:t>температура потока; </a:t>
            </a:r>
            <a:r>
              <a:rPr lang="en-US" dirty="0"/>
              <a:t>C</a:t>
            </a:r>
            <a:r>
              <a:rPr lang="en-US" baseline="-25000" dirty="0"/>
              <a:t>p</a:t>
            </a:r>
            <a:r>
              <a:rPr lang="en-US" dirty="0"/>
              <a:t>(T) – </a:t>
            </a:r>
            <a:r>
              <a:rPr lang="ru-RU" dirty="0"/>
              <a:t>теплоемкость потока, как функция от температуры;</a:t>
            </a:r>
            <a:r>
              <a:rPr lang="en-US" dirty="0"/>
              <a:t> G</a:t>
            </a:r>
            <a:r>
              <a:rPr lang="en-US" baseline="-25000" dirty="0"/>
              <a:t>i</a:t>
            </a:r>
            <a:r>
              <a:rPr lang="ru-RU" baseline="-25000" dirty="0"/>
              <a:t> </a:t>
            </a:r>
            <a:r>
              <a:rPr lang="en-US" dirty="0"/>
              <a:t>– </a:t>
            </a:r>
            <a:r>
              <a:rPr lang="ru-RU" dirty="0"/>
              <a:t>массовый расход </a:t>
            </a:r>
            <a:r>
              <a:rPr lang="en-US" i="1" dirty="0"/>
              <a:t>i</a:t>
            </a:r>
            <a:r>
              <a:rPr lang="en-US" dirty="0"/>
              <a:t>-</a:t>
            </a:r>
            <a:r>
              <a:rPr lang="ru-RU" dirty="0" err="1"/>
              <a:t>го</a:t>
            </a:r>
            <a:r>
              <a:rPr lang="ru-RU" dirty="0"/>
              <a:t> компонента; </a:t>
            </a:r>
            <a:r>
              <a:rPr lang="en-US" dirty="0" err="1"/>
              <a:t>Cpi</a:t>
            </a:r>
            <a:r>
              <a:rPr lang="en-US" dirty="0"/>
              <a:t> – </a:t>
            </a:r>
            <a:r>
              <a:rPr lang="ru-RU" dirty="0"/>
              <a:t>теплоемкость </a:t>
            </a:r>
            <a:r>
              <a:rPr lang="en-US" i="1" dirty="0"/>
              <a:t>i</a:t>
            </a:r>
            <a:r>
              <a:rPr lang="en-US" dirty="0"/>
              <a:t>-</a:t>
            </a:r>
            <a:r>
              <a:rPr lang="ru-RU" dirty="0" err="1"/>
              <a:t>го</a:t>
            </a:r>
            <a:r>
              <a:rPr lang="ru-RU" dirty="0"/>
              <a:t> компонента; </a:t>
            </a:r>
            <a:r>
              <a:rPr lang="en-US" dirty="0"/>
              <a:t>i = 1, 2, …, n – </a:t>
            </a:r>
            <a:r>
              <a:rPr lang="ru-RU" dirty="0"/>
              <a:t>номер компонента; </a:t>
            </a:r>
            <a:r>
              <a:rPr lang="en-US" dirty="0"/>
              <a:t>n</a:t>
            </a:r>
            <a:r>
              <a:rPr lang="ru-RU" dirty="0"/>
              <a:t> – число компонентов в смеси.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365275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7550CCD-6AB9-4760-9510-42BF9CC706D9}"/>
              </a:ext>
            </a:extLst>
          </p:cNvPr>
          <p:cNvSpPr txBox="1"/>
          <p:nvPr/>
        </p:nvSpPr>
        <p:spPr>
          <a:xfrm>
            <a:off x="535939" y="1675310"/>
            <a:ext cx="10173813" cy="21788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Химическая модель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;</a:t>
            </a:r>
            <a:endParaRPr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Графическая модель</a:t>
            </a:r>
            <a:r>
              <a:rPr sz="3200" dirty="0">
                <a:solidFill>
                  <a:srgbClr val="004EA4"/>
                </a:solidFill>
                <a:cs typeface="Tahoma"/>
              </a:rPr>
              <a:t>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Математическая модель</a:t>
            </a:r>
            <a:r>
              <a:rPr sz="3200" dirty="0">
                <a:solidFill>
                  <a:srgbClr val="004EA4"/>
                </a:solidFill>
                <a:cs typeface="Tahoma"/>
              </a:rPr>
              <a:t>;</a:t>
            </a:r>
            <a:endParaRPr lang="ru-RU" sz="3200" dirty="0">
              <a:solidFill>
                <a:srgbClr val="004EA4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Химическая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6">
            <a:extLst>
              <a:ext uri="{FF2B5EF4-FFF2-40B4-BE49-F238E27FC236}">
                <a16:creationId xmlns:a16="http://schemas.microsoft.com/office/drawing/2014/main" id="{C0F4E46E-0F14-4D89-8B9E-4301212A6B6C}"/>
              </a:ext>
            </a:extLst>
          </p:cNvPr>
          <p:cNvSpPr txBox="1"/>
          <p:nvPr/>
        </p:nvSpPr>
        <p:spPr>
          <a:xfrm>
            <a:off x="838200" y="1194157"/>
            <a:ext cx="10322490" cy="4469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13715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800" spc="-5" dirty="0">
                <a:cs typeface="Times New Roman"/>
              </a:rPr>
              <a:t>Химическая</a:t>
            </a:r>
            <a:r>
              <a:rPr sz="2800" spc="30" dirty="0">
                <a:cs typeface="Times New Roman"/>
              </a:rPr>
              <a:t> </a:t>
            </a:r>
            <a:r>
              <a:rPr sz="2800" spc="-20" dirty="0">
                <a:cs typeface="Times New Roman"/>
              </a:rPr>
              <a:t>модель</a:t>
            </a:r>
            <a:r>
              <a:rPr sz="2800" spc="5" dirty="0">
                <a:cs typeface="Times New Roman"/>
              </a:rPr>
              <a:t> строится</a:t>
            </a:r>
            <a:r>
              <a:rPr sz="2800" spc="10" dirty="0">
                <a:cs typeface="Times New Roman"/>
              </a:rPr>
              <a:t> </a:t>
            </a:r>
            <a:r>
              <a:rPr sz="2800" spc="-5" dirty="0">
                <a:uFill>
                  <a:solidFill>
                    <a:srgbClr val="E4FFFF"/>
                  </a:solidFill>
                </a:uFill>
                <a:cs typeface="Times New Roman"/>
              </a:rPr>
              <a:t>на</a:t>
            </a:r>
            <a:r>
              <a:rPr sz="2800" dirty="0">
                <a:uFill>
                  <a:solidFill>
                    <a:srgbClr val="E4FFFF"/>
                  </a:solidFill>
                </a:uFill>
                <a:cs typeface="Times New Roman"/>
              </a:rPr>
              <a:t> </a:t>
            </a:r>
            <a:r>
              <a:rPr sz="2800" spc="5" dirty="0">
                <a:uFill>
                  <a:solidFill>
                    <a:srgbClr val="E4FFFF"/>
                  </a:solidFill>
                </a:uFill>
                <a:cs typeface="Times New Roman"/>
              </a:rPr>
              <a:t>основе</a:t>
            </a:r>
            <a:r>
              <a:rPr sz="2800" spc="-25" dirty="0">
                <a:uFill>
                  <a:solidFill>
                    <a:srgbClr val="E4FFFF"/>
                  </a:solidFill>
                </a:uFill>
                <a:cs typeface="Times New Roman"/>
              </a:rPr>
              <a:t> </a:t>
            </a:r>
            <a:r>
              <a:rPr sz="2800" dirty="0">
                <a:uFill>
                  <a:solidFill>
                    <a:srgbClr val="E4FFFF"/>
                  </a:solidFill>
                </a:uFill>
                <a:cs typeface="Times New Roman"/>
              </a:rPr>
              <a:t>химических </a:t>
            </a:r>
            <a:r>
              <a:rPr sz="2800" spc="-685" dirty="0">
                <a:cs typeface="Times New Roman"/>
              </a:rPr>
              <a:t> </a:t>
            </a:r>
            <a:r>
              <a:rPr sz="2800" dirty="0">
                <a:uFill>
                  <a:solidFill>
                    <a:srgbClr val="E4FFFF"/>
                  </a:solidFill>
                </a:uFill>
                <a:cs typeface="Times New Roman"/>
              </a:rPr>
              <a:t>реакций</a:t>
            </a:r>
            <a:r>
              <a:rPr sz="2800" spc="15" dirty="0">
                <a:cs typeface="Times New Roman"/>
              </a:rPr>
              <a:t> </a:t>
            </a:r>
            <a:r>
              <a:rPr sz="2800" spc="5" dirty="0">
                <a:cs typeface="Times New Roman"/>
              </a:rPr>
              <a:t>процесса</a:t>
            </a:r>
            <a:r>
              <a:rPr sz="2800" spc="-20" dirty="0">
                <a:cs typeface="Times New Roman"/>
              </a:rPr>
              <a:t> </a:t>
            </a:r>
            <a:r>
              <a:rPr sz="2800" spc="5" dirty="0">
                <a:cs typeface="Times New Roman"/>
              </a:rPr>
              <a:t>(</a:t>
            </a:r>
            <a:r>
              <a:rPr sz="2800" spc="5" dirty="0">
                <a:uFill>
                  <a:solidFill>
                    <a:srgbClr val="E4FFFF"/>
                  </a:solidFill>
                </a:uFill>
                <a:cs typeface="Times New Roman"/>
              </a:rPr>
              <a:t>основных</a:t>
            </a:r>
            <a:r>
              <a:rPr sz="2800" spc="2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и </a:t>
            </a:r>
            <a:r>
              <a:rPr sz="2800" spc="-10" dirty="0" err="1">
                <a:uFill>
                  <a:solidFill>
                    <a:srgbClr val="E4FFFF"/>
                  </a:solidFill>
                </a:uFill>
                <a:cs typeface="Times New Roman"/>
              </a:rPr>
              <a:t>побочных</a:t>
            </a:r>
            <a:r>
              <a:rPr sz="2800" spc="-10" dirty="0">
                <a:cs typeface="Times New Roman"/>
              </a:rPr>
              <a:t>).</a:t>
            </a:r>
            <a:endParaRPr sz="2900" dirty="0">
              <a:cs typeface="Times New Roman"/>
            </a:endParaRPr>
          </a:p>
          <a:p>
            <a:pPr marL="4699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spc="-5" dirty="0">
                <a:cs typeface="Times New Roman"/>
              </a:rPr>
              <a:t>В случае </a:t>
            </a:r>
            <a:r>
              <a:rPr sz="2800" spc="-20" dirty="0" err="1">
                <a:uFill>
                  <a:solidFill>
                    <a:srgbClr val="E4FFFF"/>
                  </a:solidFill>
                </a:uFill>
                <a:cs typeface="Times New Roman"/>
              </a:rPr>
              <a:t>многокомпонентных</a:t>
            </a:r>
            <a:r>
              <a:rPr sz="2800" spc="30" dirty="0">
                <a:cs typeface="Times New Roman"/>
              </a:rPr>
              <a:t> </a:t>
            </a:r>
            <a:r>
              <a:rPr sz="2800" dirty="0" err="1">
                <a:cs typeface="Times New Roman"/>
              </a:rPr>
              <a:t>процессов</a:t>
            </a:r>
            <a:r>
              <a:rPr lang="ru-RU" sz="2800" dirty="0">
                <a:cs typeface="Times New Roman"/>
              </a:rPr>
              <a:t> </a:t>
            </a:r>
            <a:r>
              <a:rPr sz="2800" spc="-10" dirty="0">
                <a:cs typeface="Times New Roman"/>
              </a:rPr>
              <a:t>(нефтехимической</a:t>
            </a:r>
            <a:r>
              <a:rPr sz="2800" spc="3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и</a:t>
            </a:r>
            <a:r>
              <a:rPr sz="2800" spc="15" dirty="0">
                <a:cs typeface="Times New Roman"/>
              </a:rPr>
              <a:t> </a:t>
            </a:r>
            <a:r>
              <a:rPr sz="2800" spc="-10" dirty="0">
                <a:cs typeface="Times New Roman"/>
              </a:rPr>
              <a:t>нефтеперерабатывающей</a:t>
            </a:r>
            <a:r>
              <a:rPr sz="2800" spc="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отрасли) </a:t>
            </a:r>
            <a:r>
              <a:rPr sz="2800" spc="-685" dirty="0">
                <a:cs typeface="Times New Roman"/>
              </a:rPr>
              <a:t> </a:t>
            </a:r>
            <a:r>
              <a:rPr sz="2800" spc="-20" dirty="0" err="1">
                <a:cs typeface="Times New Roman"/>
              </a:rPr>
              <a:t>записывают</a:t>
            </a:r>
            <a:r>
              <a:rPr sz="2800" spc="5" dirty="0">
                <a:cs typeface="Times New Roman"/>
              </a:rPr>
              <a:t> </a:t>
            </a:r>
            <a:r>
              <a:rPr sz="2800" spc="-10" dirty="0" err="1">
                <a:uFill>
                  <a:solidFill>
                    <a:srgbClr val="E4FFFF"/>
                  </a:solidFill>
                </a:uFill>
                <a:cs typeface="Times New Roman"/>
              </a:rPr>
              <a:t>формализован</a:t>
            </a:r>
            <a:r>
              <a:rPr lang="ru-RU" sz="2800" spc="-10" dirty="0">
                <a:uFill>
                  <a:solidFill>
                    <a:srgbClr val="E4FFFF"/>
                  </a:solidFill>
                </a:uFill>
                <a:cs typeface="Times New Roman"/>
              </a:rPr>
              <a:t>-</a:t>
            </a:r>
            <a:r>
              <a:rPr sz="2800" spc="-10" dirty="0" err="1">
                <a:uFill>
                  <a:solidFill>
                    <a:srgbClr val="E4FFFF"/>
                  </a:solidFill>
                </a:uFill>
                <a:cs typeface="Times New Roman"/>
              </a:rPr>
              <a:t>ную</a:t>
            </a:r>
            <a:r>
              <a:rPr sz="2800" spc="1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химическую</a:t>
            </a:r>
            <a:r>
              <a:rPr sz="2800" spc="20" dirty="0">
                <a:cs typeface="Times New Roman"/>
              </a:rPr>
              <a:t> </a:t>
            </a:r>
            <a:r>
              <a:rPr sz="2800" spc="-15" dirty="0" err="1">
                <a:cs typeface="Times New Roman"/>
              </a:rPr>
              <a:t>модель</a:t>
            </a:r>
            <a:r>
              <a:rPr sz="2800" spc="-15" dirty="0">
                <a:cs typeface="Times New Roman"/>
              </a:rPr>
              <a:t>.</a:t>
            </a:r>
            <a:endParaRPr sz="2900" dirty="0">
              <a:cs typeface="Times New Roman"/>
            </a:endParaRPr>
          </a:p>
          <a:p>
            <a:pPr marL="469900" marR="58419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spc="-15" dirty="0">
                <a:cs typeface="Times New Roman"/>
              </a:rPr>
              <a:t>Формализованная</a:t>
            </a:r>
            <a:r>
              <a:rPr sz="2800" spc="25" dirty="0">
                <a:cs typeface="Times New Roman"/>
              </a:rPr>
              <a:t> </a:t>
            </a:r>
            <a:r>
              <a:rPr sz="2800" spc="-20" dirty="0">
                <a:cs typeface="Times New Roman"/>
              </a:rPr>
              <a:t>модель</a:t>
            </a:r>
            <a:r>
              <a:rPr sz="2800" spc="1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не</a:t>
            </a:r>
            <a:r>
              <a:rPr sz="2800" dirty="0">
                <a:cs typeface="Times New Roman"/>
              </a:rPr>
              <a:t> </a:t>
            </a:r>
            <a:r>
              <a:rPr sz="2800" spc="-15" dirty="0">
                <a:cs typeface="Times New Roman"/>
              </a:rPr>
              <a:t>содержит</a:t>
            </a:r>
            <a:r>
              <a:rPr sz="2800" spc="-5" dirty="0">
                <a:cs typeface="Times New Roman"/>
              </a:rPr>
              <a:t> </a:t>
            </a:r>
            <a:r>
              <a:rPr sz="2800" spc="-15" dirty="0">
                <a:cs typeface="Times New Roman"/>
              </a:rPr>
              <a:t>промежуточных </a:t>
            </a:r>
            <a:r>
              <a:rPr sz="2800" spc="-68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стадий</a:t>
            </a:r>
            <a:r>
              <a:rPr sz="2800" spc="-1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превращения</a:t>
            </a:r>
            <a:r>
              <a:rPr sz="2800" spc="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сырья</a:t>
            </a:r>
            <a:r>
              <a:rPr sz="2800" spc="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в</a:t>
            </a:r>
            <a:r>
              <a:rPr sz="2800" dirty="0">
                <a:cs typeface="Times New Roman"/>
              </a:rPr>
              <a:t> </a:t>
            </a:r>
            <a:r>
              <a:rPr sz="2800" spc="-45" dirty="0">
                <a:cs typeface="Times New Roman"/>
              </a:rPr>
              <a:t>продукт.</a:t>
            </a:r>
            <a:endParaRPr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Химическая модель составляется в виде схемы превращений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A419CA3-3C9C-4405-856A-91AB5DC0DCF8}"/>
              </a:ext>
            </a:extLst>
          </p:cNvPr>
          <p:cNvSpPr/>
          <p:nvPr/>
        </p:nvSpPr>
        <p:spPr>
          <a:xfrm>
            <a:off x="838200" y="1447800"/>
            <a:ext cx="1031240" cy="990600"/>
          </a:xfrm>
          <a:custGeom>
            <a:avLst/>
            <a:gdLst/>
            <a:ahLst/>
            <a:cxnLst/>
            <a:rect l="l" t="t" r="r" b="b"/>
            <a:pathLst>
              <a:path w="1031239" h="990600">
                <a:moveTo>
                  <a:pt x="0" y="495300"/>
                </a:moveTo>
                <a:lnTo>
                  <a:pt x="2359" y="447597"/>
                </a:lnTo>
                <a:lnTo>
                  <a:pt x="9293" y="401178"/>
                </a:lnTo>
                <a:lnTo>
                  <a:pt x="20585" y="356249"/>
                </a:lnTo>
                <a:lnTo>
                  <a:pt x="36020" y="313019"/>
                </a:lnTo>
                <a:lnTo>
                  <a:pt x="55382" y="271695"/>
                </a:lnTo>
                <a:lnTo>
                  <a:pt x="78454" y="232484"/>
                </a:lnTo>
                <a:lnTo>
                  <a:pt x="105020" y="195594"/>
                </a:lnTo>
                <a:lnTo>
                  <a:pt x="134866" y="161233"/>
                </a:lnTo>
                <a:lnTo>
                  <a:pt x="167773" y="129607"/>
                </a:lnTo>
                <a:lnTo>
                  <a:pt x="203528" y="100925"/>
                </a:lnTo>
                <a:lnTo>
                  <a:pt x="241912" y="75394"/>
                </a:lnTo>
                <a:lnTo>
                  <a:pt x="282712" y="53222"/>
                </a:lnTo>
                <a:lnTo>
                  <a:pt x="325709" y="34615"/>
                </a:lnTo>
                <a:lnTo>
                  <a:pt x="370690" y="19782"/>
                </a:lnTo>
                <a:lnTo>
                  <a:pt x="417436" y="8930"/>
                </a:lnTo>
                <a:lnTo>
                  <a:pt x="465734" y="2267"/>
                </a:lnTo>
                <a:lnTo>
                  <a:pt x="515366" y="0"/>
                </a:lnTo>
                <a:lnTo>
                  <a:pt x="564995" y="2267"/>
                </a:lnTo>
                <a:lnTo>
                  <a:pt x="613291" y="8930"/>
                </a:lnTo>
                <a:lnTo>
                  <a:pt x="660037" y="19782"/>
                </a:lnTo>
                <a:lnTo>
                  <a:pt x="705016" y="34615"/>
                </a:lnTo>
                <a:lnTo>
                  <a:pt x="748014" y="53222"/>
                </a:lnTo>
                <a:lnTo>
                  <a:pt x="788813" y="75394"/>
                </a:lnTo>
                <a:lnTo>
                  <a:pt x="827198" y="100925"/>
                </a:lnTo>
                <a:lnTo>
                  <a:pt x="862953" y="129607"/>
                </a:lnTo>
                <a:lnTo>
                  <a:pt x="895861" y="161233"/>
                </a:lnTo>
                <a:lnTo>
                  <a:pt x="925707" y="195594"/>
                </a:lnTo>
                <a:lnTo>
                  <a:pt x="952274" y="232484"/>
                </a:lnTo>
                <a:lnTo>
                  <a:pt x="975347" y="271695"/>
                </a:lnTo>
                <a:lnTo>
                  <a:pt x="994709" y="313019"/>
                </a:lnTo>
                <a:lnTo>
                  <a:pt x="1010145" y="356249"/>
                </a:lnTo>
                <a:lnTo>
                  <a:pt x="1021438" y="401178"/>
                </a:lnTo>
                <a:lnTo>
                  <a:pt x="1028372" y="447597"/>
                </a:lnTo>
                <a:lnTo>
                  <a:pt x="1030732" y="495300"/>
                </a:lnTo>
                <a:lnTo>
                  <a:pt x="1028372" y="543002"/>
                </a:lnTo>
                <a:lnTo>
                  <a:pt x="1021438" y="589421"/>
                </a:lnTo>
                <a:lnTo>
                  <a:pt x="1010145" y="634350"/>
                </a:lnTo>
                <a:lnTo>
                  <a:pt x="994709" y="677580"/>
                </a:lnTo>
                <a:lnTo>
                  <a:pt x="975347" y="718904"/>
                </a:lnTo>
                <a:lnTo>
                  <a:pt x="952274" y="758115"/>
                </a:lnTo>
                <a:lnTo>
                  <a:pt x="925707" y="795005"/>
                </a:lnTo>
                <a:lnTo>
                  <a:pt x="895861" y="829366"/>
                </a:lnTo>
                <a:lnTo>
                  <a:pt x="862953" y="860992"/>
                </a:lnTo>
                <a:lnTo>
                  <a:pt x="827198" y="889674"/>
                </a:lnTo>
                <a:lnTo>
                  <a:pt x="788813" y="915205"/>
                </a:lnTo>
                <a:lnTo>
                  <a:pt x="748014" y="937377"/>
                </a:lnTo>
                <a:lnTo>
                  <a:pt x="705016" y="955984"/>
                </a:lnTo>
                <a:lnTo>
                  <a:pt x="660037" y="970817"/>
                </a:lnTo>
                <a:lnTo>
                  <a:pt x="613291" y="981669"/>
                </a:lnTo>
                <a:lnTo>
                  <a:pt x="564995" y="988332"/>
                </a:lnTo>
                <a:lnTo>
                  <a:pt x="515366" y="990600"/>
                </a:lnTo>
                <a:lnTo>
                  <a:pt x="465734" y="988332"/>
                </a:lnTo>
                <a:lnTo>
                  <a:pt x="417436" y="981669"/>
                </a:lnTo>
                <a:lnTo>
                  <a:pt x="370690" y="970817"/>
                </a:lnTo>
                <a:lnTo>
                  <a:pt x="325709" y="955984"/>
                </a:lnTo>
                <a:lnTo>
                  <a:pt x="282712" y="937377"/>
                </a:lnTo>
                <a:lnTo>
                  <a:pt x="241912" y="915205"/>
                </a:lnTo>
                <a:lnTo>
                  <a:pt x="203528" y="889674"/>
                </a:lnTo>
                <a:lnTo>
                  <a:pt x="167773" y="860992"/>
                </a:lnTo>
                <a:lnTo>
                  <a:pt x="134866" y="829366"/>
                </a:lnTo>
                <a:lnTo>
                  <a:pt x="105020" y="795005"/>
                </a:lnTo>
                <a:lnTo>
                  <a:pt x="78454" y="758115"/>
                </a:lnTo>
                <a:lnTo>
                  <a:pt x="55382" y="718904"/>
                </a:lnTo>
                <a:lnTo>
                  <a:pt x="36020" y="677580"/>
                </a:lnTo>
                <a:lnTo>
                  <a:pt x="20585" y="634350"/>
                </a:lnTo>
                <a:lnTo>
                  <a:pt x="9293" y="589421"/>
                </a:lnTo>
                <a:lnTo>
                  <a:pt x="2359" y="543002"/>
                </a:lnTo>
                <a:lnTo>
                  <a:pt x="0" y="4953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A4D48DA-E4BD-4FEE-8547-13BFB6A21230}"/>
              </a:ext>
            </a:extLst>
          </p:cNvPr>
          <p:cNvSpPr txBox="1"/>
          <p:nvPr/>
        </p:nvSpPr>
        <p:spPr>
          <a:xfrm>
            <a:off x="1099210" y="1737182"/>
            <a:ext cx="511175" cy="3917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cs typeface="Times New Roman"/>
              </a:rPr>
              <a:t>и</a:t>
            </a:r>
            <a:r>
              <a:rPr sz="2400" dirty="0">
                <a:cs typeface="Times New Roman"/>
              </a:rPr>
              <a:t>-П</a:t>
            </a: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D8F1BE4D-12B4-4E38-A224-BEF98E0F7C01}"/>
              </a:ext>
            </a:extLst>
          </p:cNvPr>
          <p:cNvGrpSpPr/>
          <p:nvPr/>
        </p:nvGrpSpPr>
        <p:grpSpPr>
          <a:xfrm>
            <a:off x="1270606" y="1912873"/>
            <a:ext cx="4292501" cy="2042160"/>
            <a:chOff x="1270606" y="1912873"/>
            <a:chExt cx="4292501" cy="204216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A535C15-1C51-451A-9E66-79AB7BB7F54B}"/>
                </a:ext>
              </a:extLst>
            </p:cNvPr>
            <p:cNvSpPr/>
            <p:nvPr/>
          </p:nvSpPr>
          <p:spPr>
            <a:xfrm>
              <a:off x="1270606" y="1912873"/>
              <a:ext cx="3293110" cy="2042160"/>
            </a:xfrm>
            <a:custGeom>
              <a:avLst/>
              <a:gdLst/>
              <a:ahLst/>
              <a:cxnLst/>
              <a:rect l="l" t="t" r="r" b="b"/>
              <a:pathLst>
                <a:path w="3293110" h="2042160">
                  <a:moveTo>
                    <a:pt x="228574" y="754126"/>
                  </a:moveTo>
                  <a:lnTo>
                    <a:pt x="209524" y="716026"/>
                  </a:lnTo>
                  <a:lnTo>
                    <a:pt x="114274" y="525526"/>
                  </a:lnTo>
                  <a:lnTo>
                    <a:pt x="0" y="754126"/>
                  </a:lnTo>
                  <a:lnTo>
                    <a:pt x="76174" y="754126"/>
                  </a:lnTo>
                  <a:lnTo>
                    <a:pt x="76174" y="1516126"/>
                  </a:lnTo>
                  <a:lnTo>
                    <a:pt x="152374" y="1516126"/>
                  </a:lnTo>
                  <a:lnTo>
                    <a:pt x="152374" y="754126"/>
                  </a:lnTo>
                  <a:lnTo>
                    <a:pt x="228574" y="754126"/>
                  </a:lnTo>
                  <a:close/>
                </a:path>
                <a:path w="3293110" h="2042160">
                  <a:moveTo>
                    <a:pt x="1402816" y="1433576"/>
                  </a:moveTo>
                  <a:lnTo>
                    <a:pt x="1151229" y="1478915"/>
                  </a:lnTo>
                  <a:lnTo>
                    <a:pt x="1196873" y="1539989"/>
                  </a:lnTo>
                  <a:lnTo>
                    <a:pt x="606907" y="1980946"/>
                  </a:lnTo>
                  <a:lnTo>
                    <a:pt x="652500" y="2041906"/>
                  </a:lnTo>
                  <a:lnTo>
                    <a:pt x="1242453" y="1600949"/>
                  </a:lnTo>
                  <a:lnTo>
                    <a:pt x="1288135" y="1662049"/>
                  </a:lnTo>
                  <a:lnTo>
                    <a:pt x="1360868" y="1517142"/>
                  </a:lnTo>
                  <a:lnTo>
                    <a:pt x="1402816" y="1433576"/>
                  </a:lnTo>
                  <a:close/>
                </a:path>
                <a:path w="3293110" h="2042160">
                  <a:moveTo>
                    <a:pt x="1488668" y="690626"/>
                  </a:moveTo>
                  <a:lnTo>
                    <a:pt x="1447038" y="604774"/>
                  </a:lnTo>
                  <a:lnTo>
                    <a:pt x="1377162" y="460629"/>
                  </a:lnTo>
                  <a:lnTo>
                    <a:pt x="1330655" y="521068"/>
                  </a:lnTo>
                  <a:lnTo>
                    <a:pt x="652881" y="0"/>
                  </a:lnTo>
                  <a:lnTo>
                    <a:pt x="606526" y="60452"/>
                  </a:lnTo>
                  <a:lnTo>
                    <a:pt x="1284147" y="581507"/>
                  </a:lnTo>
                  <a:lnTo>
                    <a:pt x="1237716" y="641858"/>
                  </a:lnTo>
                  <a:lnTo>
                    <a:pt x="1488668" y="690626"/>
                  </a:lnTo>
                  <a:close/>
                </a:path>
                <a:path w="3293110" h="2042160">
                  <a:moveTo>
                    <a:pt x="3292576" y="1103376"/>
                  </a:moveTo>
                  <a:lnTo>
                    <a:pt x="3216376" y="1065276"/>
                  </a:lnTo>
                  <a:lnTo>
                    <a:pt x="3063976" y="989076"/>
                  </a:lnTo>
                  <a:lnTo>
                    <a:pt x="3063976" y="1065276"/>
                  </a:lnTo>
                  <a:lnTo>
                    <a:pt x="2347696" y="1065276"/>
                  </a:lnTo>
                  <a:lnTo>
                    <a:pt x="2347696" y="1141476"/>
                  </a:lnTo>
                  <a:lnTo>
                    <a:pt x="3063976" y="1141476"/>
                  </a:lnTo>
                  <a:lnTo>
                    <a:pt x="3063976" y="1217676"/>
                  </a:lnTo>
                  <a:lnTo>
                    <a:pt x="3216376" y="1141476"/>
                  </a:lnTo>
                  <a:lnTo>
                    <a:pt x="3292576" y="1103376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1B7FD3F-0A27-4AC2-8634-C384E39434FF}"/>
                </a:ext>
              </a:extLst>
            </p:cNvPr>
            <p:cNvSpPr/>
            <p:nvPr/>
          </p:nvSpPr>
          <p:spPr>
            <a:xfrm>
              <a:off x="4531867" y="2520949"/>
              <a:ext cx="1031240" cy="990600"/>
            </a:xfrm>
            <a:custGeom>
              <a:avLst/>
              <a:gdLst/>
              <a:ahLst/>
              <a:cxnLst/>
              <a:rect l="l" t="t" r="r" b="b"/>
              <a:pathLst>
                <a:path w="1031239" h="990600">
                  <a:moveTo>
                    <a:pt x="0" y="495300"/>
                  </a:moveTo>
                  <a:lnTo>
                    <a:pt x="2359" y="447597"/>
                  </a:lnTo>
                  <a:lnTo>
                    <a:pt x="9293" y="401178"/>
                  </a:lnTo>
                  <a:lnTo>
                    <a:pt x="20586" y="356249"/>
                  </a:lnTo>
                  <a:lnTo>
                    <a:pt x="36022" y="313019"/>
                  </a:lnTo>
                  <a:lnTo>
                    <a:pt x="55384" y="271695"/>
                  </a:lnTo>
                  <a:lnTo>
                    <a:pt x="78457" y="232484"/>
                  </a:lnTo>
                  <a:lnTo>
                    <a:pt x="105024" y="195594"/>
                  </a:lnTo>
                  <a:lnTo>
                    <a:pt x="134870" y="161233"/>
                  </a:lnTo>
                  <a:lnTo>
                    <a:pt x="167778" y="129607"/>
                  </a:lnTo>
                  <a:lnTo>
                    <a:pt x="203533" y="100925"/>
                  </a:lnTo>
                  <a:lnTo>
                    <a:pt x="241918" y="75394"/>
                  </a:lnTo>
                  <a:lnTo>
                    <a:pt x="282717" y="53222"/>
                  </a:lnTo>
                  <a:lnTo>
                    <a:pt x="325715" y="34615"/>
                  </a:lnTo>
                  <a:lnTo>
                    <a:pt x="370694" y="19782"/>
                  </a:lnTo>
                  <a:lnTo>
                    <a:pt x="417440" y="8930"/>
                  </a:lnTo>
                  <a:lnTo>
                    <a:pt x="465736" y="2267"/>
                  </a:lnTo>
                  <a:lnTo>
                    <a:pt x="515366" y="0"/>
                  </a:lnTo>
                  <a:lnTo>
                    <a:pt x="564995" y="2267"/>
                  </a:lnTo>
                  <a:lnTo>
                    <a:pt x="613291" y="8930"/>
                  </a:lnTo>
                  <a:lnTo>
                    <a:pt x="660037" y="19782"/>
                  </a:lnTo>
                  <a:lnTo>
                    <a:pt x="705016" y="34615"/>
                  </a:lnTo>
                  <a:lnTo>
                    <a:pt x="748014" y="53222"/>
                  </a:lnTo>
                  <a:lnTo>
                    <a:pt x="788813" y="75394"/>
                  </a:lnTo>
                  <a:lnTo>
                    <a:pt x="827198" y="100925"/>
                  </a:lnTo>
                  <a:lnTo>
                    <a:pt x="862953" y="129607"/>
                  </a:lnTo>
                  <a:lnTo>
                    <a:pt x="895861" y="161233"/>
                  </a:lnTo>
                  <a:lnTo>
                    <a:pt x="925707" y="195594"/>
                  </a:lnTo>
                  <a:lnTo>
                    <a:pt x="952274" y="232484"/>
                  </a:lnTo>
                  <a:lnTo>
                    <a:pt x="975347" y="271695"/>
                  </a:lnTo>
                  <a:lnTo>
                    <a:pt x="994709" y="313019"/>
                  </a:lnTo>
                  <a:lnTo>
                    <a:pt x="1010145" y="356249"/>
                  </a:lnTo>
                  <a:lnTo>
                    <a:pt x="1021438" y="401178"/>
                  </a:lnTo>
                  <a:lnTo>
                    <a:pt x="1028372" y="447597"/>
                  </a:lnTo>
                  <a:lnTo>
                    <a:pt x="1030732" y="495300"/>
                  </a:lnTo>
                  <a:lnTo>
                    <a:pt x="1028372" y="543002"/>
                  </a:lnTo>
                  <a:lnTo>
                    <a:pt x="1021438" y="589421"/>
                  </a:lnTo>
                  <a:lnTo>
                    <a:pt x="1010145" y="634350"/>
                  </a:lnTo>
                  <a:lnTo>
                    <a:pt x="994709" y="677580"/>
                  </a:lnTo>
                  <a:lnTo>
                    <a:pt x="975347" y="718904"/>
                  </a:lnTo>
                  <a:lnTo>
                    <a:pt x="952274" y="758115"/>
                  </a:lnTo>
                  <a:lnTo>
                    <a:pt x="925707" y="795005"/>
                  </a:lnTo>
                  <a:lnTo>
                    <a:pt x="895861" y="829366"/>
                  </a:lnTo>
                  <a:lnTo>
                    <a:pt x="862953" y="860992"/>
                  </a:lnTo>
                  <a:lnTo>
                    <a:pt x="827198" y="889674"/>
                  </a:lnTo>
                  <a:lnTo>
                    <a:pt x="788813" y="915205"/>
                  </a:lnTo>
                  <a:lnTo>
                    <a:pt x="748014" y="937377"/>
                  </a:lnTo>
                  <a:lnTo>
                    <a:pt x="705016" y="955984"/>
                  </a:lnTo>
                  <a:lnTo>
                    <a:pt x="660037" y="970817"/>
                  </a:lnTo>
                  <a:lnTo>
                    <a:pt x="613291" y="981669"/>
                  </a:lnTo>
                  <a:lnTo>
                    <a:pt x="564995" y="988332"/>
                  </a:lnTo>
                  <a:lnTo>
                    <a:pt x="515366" y="990600"/>
                  </a:lnTo>
                  <a:lnTo>
                    <a:pt x="465736" y="988332"/>
                  </a:lnTo>
                  <a:lnTo>
                    <a:pt x="417440" y="981669"/>
                  </a:lnTo>
                  <a:lnTo>
                    <a:pt x="370694" y="970817"/>
                  </a:lnTo>
                  <a:lnTo>
                    <a:pt x="325715" y="955984"/>
                  </a:lnTo>
                  <a:lnTo>
                    <a:pt x="282717" y="937377"/>
                  </a:lnTo>
                  <a:lnTo>
                    <a:pt x="241918" y="915205"/>
                  </a:lnTo>
                  <a:lnTo>
                    <a:pt x="203533" y="889674"/>
                  </a:lnTo>
                  <a:lnTo>
                    <a:pt x="167778" y="860992"/>
                  </a:lnTo>
                  <a:lnTo>
                    <a:pt x="134870" y="829366"/>
                  </a:lnTo>
                  <a:lnTo>
                    <a:pt x="105024" y="795005"/>
                  </a:lnTo>
                  <a:lnTo>
                    <a:pt x="78457" y="758115"/>
                  </a:lnTo>
                  <a:lnTo>
                    <a:pt x="55384" y="718904"/>
                  </a:lnTo>
                  <a:lnTo>
                    <a:pt x="36022" y="677580"/>
                  </a:lnTo>
                  <a:lnTo>
                    <a:pt x="20586" y="634350"/>
                  </a:lnTo>
                  <a:lnTo>
                    <a:pt x="9293" y="589421"/>
                  </a:lnTo>
                  <a:lnTo>
                    <a:pt x="2359" y="543002"/>
                  </a:lnTo>
                  <a:lnTo>
                    <a:pt x="0" y="49530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D0EDB049-68E3-4C42-A643-4DE8B9504E01}"/>
              </a:ext>
            </a:extLst>
          </p:cNvPr>
          <p:cNvSpPr txBox="1"/>
          <p:nvPr/>
        </p:nvSpPr>
        <p:spPr>
          <a:xfrm>
            <a:off x="4849748" y="2810636"/>
            <a:ext cx="396875" cy="391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cs typeface="Times New Roman"/>
              </a:rPr>
              <a:t>Ар</a:t>
            </a:r>
            <a:endParaRPr sz="2400" dirty="0">
              <a:cs typeface="Times New Roman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A55B64D-A46F-473C-A9F5-BAE3E812F8BD}"/>
              </a:ext>
            </a:extLst>
          </p:cNvPr>
          <p:cNvSpPr/>
          <p:nvPr/>
        </p:nvSpPr>
        <p:spPr>
          <a:xfrm>
            <a:off x="2556129" y="2520950"/>
            <a:ext cx="1031240" cy="990600"/>
          </a:xfrm>
          <a:custGeom>
            <a:avLst/>
            <a:gdLst/>
            <a:ahLst/>
            <a:cxnLst/>
            <a:rect l="l" t="t" r="r" b="b"/>
            <a:pathLst>
              <a:path w="1031239" h="990600">
                <a:moveTo>
                  <a:pt x="0" y="495300"/>
                </a:moveTo>
                <a:lnTo>
                  <a:pt x="2359" y="447597"/>
                </a:lnTo>
                <a:lnTo>
                  <a:pt x="9293" y="401178"/>
                </a:lnTo>
                <a:lnTo>
                  <a:pt x="20586" y="356249"/>
                </a:lnTo>
                <a:lnTo>
                  <a:pt x="36022" y="313019"/>
                </a:lnTo>
                <a:lnTo>
                  <a:pt x="55384" y="271695"/>
                </a:lnTo>
                <a:lnTo>
                  <a:pt x="78457" y="232484"/>
                </a:lnTo>
                <a:lnTo>
                  <a:pt x="105024" y="195594"/>
                </a:lnTo>
                <a:lnTo>
                  <a:pt x="134870" y="161233"/>
                </a:lnTo>
                <a:lnTo>
                  <a:pt x="167778" y="129607"/>
                </a:lnTo>
                <a:lnTo>
                  <a:pt x="203533" y="100925"/>
                </a:lnTo>
                <a:lnTo>
                  <a:pt x="241918" y="75394"/>
                </a:lnTo>
                <a:lnTo>
                  <a:pt x="282717" y="53222"/>
                </a:lnTo>
                <a:lnTo>
                  <a:pt x="325715" y="34615"/>
                </a:lnTo>
                <a:lnTo>
                  <a:pt x="370694" y="19782"/>
                </a:lnTo>
                <a:lnTo>
                  <a:pt x="417440" y="8930"/>
                </a:lnTo>
                <a:lnTo>
                  <a:pt x="465736" y="2267"/>
                </a:lnTo>
                <a:lnTo>
                  <a:pt x="515365" y="0"/>
                </a:lnTo>
                <a:lnTo>
                  <a:pt x="565016" y="2267"/>
                </a:lnTo>
                <a:lnTo>
                  <a:pt x="613331" y="8930"/>
                </a:lnTo>
                <a:lnTo>
                  <a:pt x="660093" y="19782"/>
                </a:lnTo>
                <a:lnTo>
                  <a:pt x="705087" y="34615"/>
                </a:lnTo>
                <a:lnTo>
                  <a:pt x="748096" y="53222"/>
                </a:lnTo>
                <a:lnTo>
                  <a:pt x="788906" y="75394"/>
                </a:lnTo>
                <a:lnTo>
                  <a:pt x="827299" y="100925"/>
                </a:lnTo>
                <a:lnTo>
                  <a:pt x="863061" y="129607"/>
                </a:lnTo>
                <a:lnTo>
                  <a:pt x="895975" y="161233"/>
                </a:lnTo>
                <a:lnTo>
                  <a:pt x="925825" y="195594"/>
                </a:lnTo>
                <a:lnTo>
                  <a:pt x="952396" y="232484"/>
                </a:lnTo>
                <a:lnTo>
                  <a:pt x="975471" y="271695"/>
                </a:lnTo>
                <a:lnTo>
                  <a:pt x="994835" y="313019"/>
                </a:lnTo>
                <a:lnTo>
                  <a:pt x="1010271" y="356249"/>
                </a:lnTo>
                <a:lnTo>
                  <a:pt x="1021565" y="401178"/>
                </a:lnTo>
                <a:lnTo>
                  <a:pt x="1028499" y="447597"/>
                </a:lnTo>
                <a:lnTo>
                  <a:pt x="1030858" y="495300"/>
                </a:lnTo>
                <a:lnTo>
                  <a:pt x="1028499" y="543002"/>
                </a:lnTo>
                <a:lnTo>
                  <a:pt x="1021565" y="589421"/>
                </a:lnTo>
                <a:lnTo>
                  <a:pt x="1010271" y="634350"/>
                </a:lnTo>
                <a:lnTo>
                  <a:pt x="994835" y="677580"/>
                </a:lnTo>
                <a:lnTo>
                  <a:pt x="975471" y="718904"/>
                </a:lnTo>
                <a:lnTo>
                  <a:pt x="952396" y="758115"/>
                </a:lnTo>
                <a:lnTo>
                  <a:pt x="925825" y="795005"/>
                </a:lnTo>
                <a:lnTo>
                  <a:pt x="895975" y="829366"/>
                </a:lnTo>
                <a:lnTo>
                  <a:pt x="863061" y="860992"/>
                </a:lnTo>
                <a:lnTo>
                  <a:pt x="827299" y="889674"/>
                </a:lnTo>
                <a:lnTo>
                  <a:pt x="788906" y="915205"/>
                </a:lnTo>
                <a:lnTo>
                  <a:pt x="748096" y="937377"/>
                </a:lnTo>
                <a:lnTo>
                  <a:pt x="705087" y="955984"/>
                </a:lnTo>
                <a:lnTo>
                  <a:pt x="660093" y="970817"/>
                </a:lnTo>
                <a:lnTo>
                  <a:pt x="613331" y="981669"/>
                </a:lnTo>
                <a:lnTo>
                  <a:pt x="565016" y="988332"/>
                </a:lnTo>
                <a:lnTo>
                  <a:pt x="515365" y="990600"/>
                </a:lnTo>
                <a:lnTo>
                  <a:pt x="465736" y="988332"/>
                </a:lnTo>
                <a:lnTo>
                  <a:pt x="417440" y="981669"/>
                </a:lnTo>
                <a:lnTo>
                  <a:pt x="370694" y="970817"/>
                </a:lnTo>
                <a:lnTo>
                  <a:pt x="325715" y="955984"/>
                </a:lnTo>
                <a:lnTo>
                  <a:pt x="282717" y="937377"/>
                </a:lnTo>
                <a:lnTo>
                  <a:pt x="241918" y="915205"/>
                </a:lnTo>
                <a:lnTo>
                  <a:pt x="203533" y="889674"/>
                </a:lnTo>
                <a:lnTo>
                  <a:pt x="167778" y="860992"/>
                </a:lnTo>
                <a:lnTo>
                  <a:pt x="134870" y="829366"/>
                </a:lnTo>
                <a:lnTo>
                  <a:pt x="105024" y="795005"/>
                </a:lnTo>
                <a:lnTo>
                  <a:pt x="78457" y="758115"/>
                </a:lnTo>
                <a:lnTo>
                  <a:pt x="55384" y="718904"/>
                </a:lnTo>
                <a:lnTo>
                  <a:pt x="36022" y="677580"/>
                </a:lnTo>
                <a:lnTo>
                  <a:pt x="20586" y="634350"/>
                </a:lnTo>
                <a:lnTo>
                  <a:pt x="9293" y="589421"/>
                </a:lnTo>
                <a:lnTo>
                  <a:pt x="2359" y="543002"/>
                </a:lnTo>
                <a:lnTo>
                  <a:pt x="0" y="4953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2C2E37B-725E-4835-BB28-A1EF07065B31}"/>
              </a:ext>
            </a:extLst>
          </p:cNvPr>
          <p:cNvSpPr txBox="1"/>
          <p:nvPr/>
        </p:nvSpPr>
        <p:spPr>
          <a:xfrm>
            <a:off x="2949955" y="2810636"/>
            <a:ext cx="245745" cy="391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cs typeface="Times New Roman"/>
              </a:rPr>
              <a:t>Н</a:t>
            </a:r>
            <a:endParaRPr sz="2400"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559B3F8-73F6-44EE-A5C4-5902A529CD68}"/>
              </a:ext>
            </a:extLst>
          </p:cNvPr>
          <p:cNvSpPr/>
          <p:nvPr/>
        </p:nvSpPr>
        <p:spPr>
          <a:xfrm>
            <a:off x="838200" y="3429000"/>
            <a:ext cx="1031240" cy="990600"/>
          </a:xfrm>
          <a:custGeom>
            <a:avLst/>
            <a:gdLst/>
            <a:ahLst/>
            <a:cxnLst/>
            <a:rect l="l" t="t" r="r" b="b"/>
            <a:pathLst>
              <a:path w="1031239" h="990600">
                <a:moveTo>
                  <a:pt x="0" y="495300"/>
                </a:moveTo>
                <a:lnTo>
                  <a:pt x="2359" y="447597"/>
                </a:lnTo>
                <a:lnTo>
                  <a:pt x="9293" y="401178"/>
                </a:lnTo>
                <a:lnTo>
                  <a:pt x="20585" y="356249"/>
                </a:lnTo>
                <a:lnTo>
                  <a:pt x="36020" y="313019"/>
                </a:lnTo>
                <a:lnTo>
                  <a:pt x="55382" y="271695"/>
                </a:lnTo>
                <a:lnTo>
                  <a:pt x="78454" y="232484"/>
                </a:lnTo>
                <a:lnTo>
                  <a:pt x="105020" y="195594"/>
                </a:lnTo>
                <a:lnTo>
                  <a:pt x="134866" y="161233"/>
                </a:lnTo>
                <a:lnTo>
                  <a:pt x="167773" y="129607"/>
                </a:lnTo>
                <a:lnTo>
                  <a:pt x="203528" y="100925"/>
                </a:lnTo>
                <a:lnTo>
                  <a:pt x="241912" y="75394"/>
                </a:lnTo>
                <a:lnTo>
                  <a:pt x="282712" y="53222"/>
                </a:lnTo>
                <a:lnTo>
                  <a:pt x="325709" y="34615"/>
                </a:lnTo>
                <a:lnTo>
                  <a:pt x="370690" y="19782"/>
                </a:lnTo>
                <a:lnTo>
                  <a:pt x="417436" y="8930"/>
                </a:lnTo>
                <a:lnTo>
                  <a:pt x="465734" y="2267"/>
                </a:lnTo>
                <a:lnTo>
                  <a:pt x="515366" y="0"/>
                </a:lnTo>
                <a:lnTo>
                  <a:pt x="564995" y="2267"/>
                </a:lnTo>
                <a:lnTo>
                  <a:pt x="613291" y="8930"/>
                </a:lnTo>
                <a:lnTo>
                  <a:pt x="660037" y="19782"/>
                </a:lnTo>
                <a:lnTo>
                  <a:pt x="705016" y="34615"/>
                </a:lnTo>
                <a:lnTo>
                  <a:pt x="748014" y="53222"/>
                </a:lnTo>
                <a:lnTo>
                  <a:pt x="788813" y="75394"/>
                </a:lnTo>
                <a:lnTo>
                  <a:pt x="827198" y="100925"/>
                </a:lnTo>
                <a:lnTo>
                  <a:pt x="862953" y="129607"/>
                </a:lnTo>
                <a:lnTo>
                  <a:pt x="895861" y="161233"/>
                </a:lnTo>
                <a:lnTo>
                  <a:pt x="925707" y="195594"/>
                </a:lnTo>
                <a:lnTo>
                  <a:pt x="952274" y="232484"/>
                </a:lnTo>
                <a:lnTo>
                  <a:pt x="975347" y="271695"/>
                </a:lnTo>
                <a:lnTo>
                  <a:pt x="994709" y="313019"/>
                </a:lnTo>
                <a:lnTo>
                  <a:pt x="1010145" y="356249"/>
                </a:lnTo>
                <a:lnTo>
                  <a:pt x="1021438" y="401178"/>
                </a:lnTo>
                <a:lnTo>
                  <a:pt x="1028372" y="447597"/>
                </a:lnTo>
                <a:lnTo>
                  <a:pt x="1030732" y="495300"/>
                </a:lnTo>
                <a:lnTo>
                  <a:pt x="1028372" y="543002"/>
                </a:lnTo>
                <a:lnTo>
                  <a:pt x="1021438" y="589421"/>
                </a:lnTo>
                <a:lnTo>
                  <a:pt x="1010145" y="634350"/>
                </a:lnTo>
                <a:lnTo>
                  <a:pt x="994709" y="677580"/>
                </a:lnTo>
                <a:lnTo>
                  <a:pt x="975347" y="718904"/>
                </a:lnTo>
                <a:lnTo>
                  <a:pt x="952274" y="758115"/>
                </a:lnTo>
                <a:lnTo>
                  <a:pt x="925707" y="795005"/>
                </a:lnTo>
                <a:lnTo>
                  <a:pt x="895861" y="829366"/>
                </a:lnTo>
                <a:lnTo>
                  <a:pt x="862953" y="860992"/>
                </a:lnTo>
                <a:lnTo>
                  <a:pt x="827198" y="889674"/>
                </a:lnTo>
                <a:lnTo>
                  <a:pt x="788813" y="915205"/>
                </a:lnTo>
                <a:lnTo>
                  <a:pt x="748014" y="937377"/>
                </a:lnTo>
                <a:lnTo>
                  <a:pt x="705016" y="955984"/>
                </a:lnTo>
                <a:lnTo>
                  <a:pt x="660037" y="970817"/>
                </a:lnTo>
                <a:lnTo>
                  <a:pt x="613291" y="981669"/>
                </a:lnTo>
                <a:lnTo>
                  <a:pt x="564995" y="988332"/>
                </a:lnTo>
                <a:lnTo>
                  <a:pt x="515366" y="990600"/>
                </a:lnTo>
                <a:lnTo>
                  <a:pt x="465734" y="988332"/>
                </a:lnTo>
                <a:lnTo>
                  <a:pt x="417436" y="981669"/>
                </a:lnTo>
                <a:lnTo>
                  <a:pt x="370690" y="970817"/>
                </a:lnTo>
                <a:lnTo>
                  <a:pt x="325709" y="955984"/>
                </a:lnTo>
                <a:lnTo>
                  <a:pt x="282712" y="937377"/>
                </a:lnTo>
                <a:lnTo>
                  <a:pt x="241912" y="915205"/>
                </a:lnTo>
                <a:lnTo>
                  <a:pt x="203528" y="889674"/>
                </a:lnTo>
                <a:lnTo>
                  <a:pt x="167773" y="860992"/>
                </a:lnTo>
                <a:lnTo>
                  <a:pt x="134866" y="829366"/>
                </a:lnTo>
                <a:lnTo>
                  <a:pt x="105020" y="795005"/>
                </a:lnTo>
                <a:lnTo>
                  <a:pt x="78454" y="758115"/>
                </a:lnTo>
                <a:lnTo>
                  <a:pt x="55382" y="718904"/>
                </a:lnTo>
                <a:lnTo>
                  <a:pt x="36020" y="677580"/>
                </a:lnTo>
                <a:lnTo>
                  <a:pt x="20585" y="634350"/>
                </a:lnTo>
                <a:lnTo>
                  <a:pt x="9293" y="589421"/>
                </a:lnTo>
                <a:lnTo>
                  <a:pt x="2359" y="543002"/>
                </a:lnTo>
                <a:lnTo>
                  <a:pt x="0" y="4953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969D4C7-DD84-4BE2-BEE4-7B58473A3619}"/>
              </a:ext>
            </a:extLst>
          </p:cNvPr>
          <p:cNvSpPr txBox="1"/>
          <p:nvPr/>
        </p:nvSpPr>
        <p:spPr>
          <a:xfrm>
            <a:off x="1099210" y="3718941"/>
            <a:ext cx="511175" cy="391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cs typeface="Times New Roman"/>
              </a:rPr>
              <a:t>н</a:t>
            </a:r>
            <a:r>
              <a:rPr sz="2400" dirty="0">
                <a:cs typeface="Times New Roman"/>
              </a:rPr>
              <a:t>-П</a:t>
            </a:r>
            <a:endParaRPr sz="2400"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08152F1-2355-460F-AB36-35E1F4E8B278}"/>
              </a:ext>
            </a:extLst>
          </p:cNvPr>
          <p:cNvSpPr txBox="1"/>
          <p:nvPr/>
        </p:nvSpPr>
        <p:spPr>
          <a:xfrm>
            <a:off x="891844" y="2794457"/>
            <a:ext cx="267335" cy="3003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cs typeface="Times New Roman"/>
              </a:rPr>
              <a:t>k</a:t>
            </a:r>
            <a:r>
              <a:rPr sz="1800" spc="-7" baseline="-20833" dirty="0">
                <a:cs typeface="Times New Roman"/>
              </a:rPr>
              <a:t>1</a:t>
            </a:r>
            <a:endParaRPr sz="1800" baseline="-20833">
              <a:cs typeface="Times New Roman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B1C378D-F756-41E1-85A7-8D0B83D29948}"/>
              </a:ext>
            </a:extLst>
          </p:cNvPr>
          <p:cNvSpPr txBox="1"/>
          <p:nvPr/>
        </p:nvSpPr>
        <p:spPr>
          <a:xfrm>
            <a:off x="2266188" y="1803908"/>
            <a:ext cx="266700" cy="2997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Times New Roman"/>
              </a:rPr>
              <a:t>k</a:t>
            </a:r>
            <a:r>
              <a:rPr sz="1800" baseline="-20833" dirty="0">
                <a:cs typeface="Times New Roman"/>
              </a:rPr>
              <a:t>2</a:t>
            </a:r>
            <a:endParaRPr sz="1800" baseline="-20833">
              <a:cs typeface="Times New Roman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41F44BE-55B3-4997-B53A-8B40C8510BB7}"/>
              </a:ext>
            </a:extLst>
          </p:cNvPr>
          <p:cNvSpPr txBox="1"/>
          <p:nvPr/>
        </p:nvSpPr>
        <p:spPr>
          <a:xfrm>
            <a:off x="2180208" y="3702811"/>
            <a:ext cx="267335" cy="29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Times New Roman"/>
              </a:rPr>
              <a:t>k</a:t>
            </a:r>
            <a:r>
              <a:rPr sz="1800" baseline="-20833" dirty="0">
                <a:cs typeface="Times New Roman"/>
              </a:rPr>
              <a:t>3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79DBC1F-07E4-4F24-8FFB-87B1ABD5F4A1}"/>
              </a:ext>
            </a:extLst>
          </p:cNvPr>
          <p:cNvSpPr txBox="1"/>
          <p:nvPr/>
        </p:nvSpPr>
        <p:spPr>
          <a:xfrm>
            <a:off x="3726815" y="2546984"/>
            <a:ext cx="266700" cy="2997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Times New Roman"/>
              </a:rPr>
              <a:t>k</a:t>
            </a:r>
            <a:r>
              <a:rPr sz="1800" baseline="-20833" dirty="0">
                <a:cs typeface="Times New Roman"/>
              </a:rPr>
              <a:t>4</a:t>
            </a:r>
            <a:endParaRPr sz="1800" baseline="-20833">
              <a:cs typeface="Times New Roman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477D15F-E0E5-4150-8798-BB956447AF16}"/>
              </a:ext>
            </a:extLst>
          </p:cNvPr>
          <p:cNvSpPr txBox="1"/>
          <p:nvPr/>
        </p:nvSpPr>
        <p:spPr>
          <a:xfrm>
            <a:off x="5943644" y="2810636"/>
            <a:ext cx="4359275" cy="12458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cs typeface="Times New Roman"/>
              </a:rPr>
              <a:t>и-П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–</a:t>
            </a:r>
            <a:r>
              <a:rPr sz="2000" spc="-20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изо-парафины;</a:t>
            </a:r>
            <a:endParaRPr sz="2000"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cs typeface="Times New Roman"/>
              </a:rPr>
              <a:t>н-П – </a:t>
            </a:r>
            <a:r>
              <a:rPr sz="2000" spc="-5" dirty="0">
                <a:cs typeface="Times New Roman"/>
              </a:rPr>
              <a:t>парафины </a:t>
            </a:r>
            <a:r>
              <a:rPr sz="2000" spc="-10" dirty="0">
                <a:cs typeface="Times New Roman"/>
              </a:rPr>
              <a:t>нормального </a:t>
            </a:r>
            <a:r>
              <a:rPr sz="2000" spc="5" dirty="0">
                <a:cs typeface="Times New Roman"/>
              </a:rPr>
              <a:t>строения; </a:t>
            </a:r>
            <a:r>
              <a:rPr sz="2000" spc="-484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Н</a:t>
            </a:r>
            <a:r>
              <a:rPr sz="2000" spc="-1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– </a:t>
            </a:r>
            <a:r>
              <a:rPr sz="2000" spc="-5" dirty="0">
                <a:cs typeface="Times New Roman"/>
              </a:rPr>
              <a:t>нафтены;</a:t>
            </a:r>
            <a:endParaRPr sz="200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cs typeface="Times New Roman"/>
              </a:rPr>
              <a:t>Ар</a:t>
            </a:r>
            <a:r>
              <a:rPr sz="2000" spc="-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–</a:t>
            </a:r>
            <a:r>
              <a:rPr sz="2000" spc="-10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ароматические</a:t>
            </a:r>
            <a:r>
              <a:rPr sz="2000" spc="-35" dirty="0">
                <a:cs typeface="Times New Roman"/>
              </a:rPr>
              <a:t> </a:t>
            </a:r>
            <a:r>
              <a:rPr sz="2000" spc="-20" dirty="0">
                <a:cs typeface="Times New Roman"/>
              </a:rPr>
              <a:t>углеводороды.</a:t>
            </a:r>
            <a:endParaRPr sz="2000">
              <a:cs typeface="Times New Roman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AEAF50A4-E820-4520-B4CC-04271E51401A}"/>
              </a:ext>
            </a:extLst>
          </p:cNvPr>
          <p:cNvSpPr txBox="1"/>
          <p:nvPr/>
        </p:nvSpPr>
        <p:spPr>
          <a:xfrm>
            <a:off x="339953" y="5084732"/>
            <a:ext cx="10820737" cy="13048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065" rIns="0" bIns="0" rtlCol="0">
            <a:spAutoFit/>
          </a:bodyPr>
          <a:lstStyle/>
          <a:p>
            <a:pPr marL="467995" marR="5080" indent="-45720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800" spc="-5" dirty="0">
                <a:cs typeface="Times New Roman"/>
              </a:rPr>
              <a:t>Химическая</a:t>
            </a:r>
            <a:r>
              <a:rPr sz="2800" spc="25" dirty="0">
                <a:cs typeface="Times New Roman"/>
              </a:rPr>
              <a:t> </a:t>
            </a:r>
            <a:r>
              <a:rPr sz="2800" spc="-20" dirty="0">
                <a:cs typeface="Times New Roman"/>
              </a:rPr>
              <a:t>модель</a:t>
            </a:r>
            <a:r>
              <a:rPr sz="2800" spc="10" dirty="0">
                <a:cs typeface="Times New Roman"/>
              </a:rPr>
              <a:t> </a:t>
            </a:r>
            <a:r>
              <a:rPr sz="2800" spc="-15" dirty="0">
                <a:cs typeface="Times New Roman"/>
              </a:rPr>
              <a:t>позволяет</a:t>
            </a:r>
            <a:r>
              <a:rPr sz="2800" spc="5" dirty="0">
                <a:cs typeface="Times New Roman"/>
              </a:rPr>
              <a:t> </a:t>
            </a:r>
            <a:r>
              <a:rPr sz="2800" spc="-10" dirty="0">
                <a:cs typeface="Times New Roman"/>
              </a:rPr>
              <a:t>выполнить</a:t>
            </a:r>
            <a:r>
              <a:rPr sz="2800" spc="1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анализ </a:t>
            </a:r>
            <a:r>
              <a:rPr sz="280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различных</a:t>
            </a:r>
            <a:r>
              <a:rPr sz="2800" spc="5" dirty="0">
                <a:cs typeface="Times New Roman"/>
              </a:rPr>
              <a:t> способов</a:t>
            </a:r>
            <a:r>
              <a:rPr sz="280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преобразования</a:t>
            </a:r>
            <a:r>
              <a:rPr sz="2800" spc="-15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сырья</a:t>
            </a:r>
            <a:r>
              <a:rPr sz="280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в</a:t>
            </a:r>
            <a:r>
              <a:rPr sz="2800" dirty="0">
                <a:cs typeface="Times New Roman"/>
              </a:rPr>
              <a:t> </a:t>
            </a:r>
            <a:r>
              <a:rPr sz="2800" spc="-20" dirty="0">
                <a:cs typeface="Times New Roman"/>
              </a:rPr>
              <a:t>продукт</a:t>
            </a:r>
            <a:r>
              <a:rPr sz="2800" spc="-5" dirty="0">
                <a:cs typeface="Times New Roman"/>
              </a:rPr>
              <a:t> и </a:t>
            </a:r>
            <a:r>
              <a:rPr sz="2800" spc="-685" dirty="0">
                <a:cs typeface="Times New Roman"/>
              </a:rPr>
              <a:t> </a:t>
            </a:r>
            <a:r>
              <a:rPr sz="2800" spc="-15" dirty="0">
                <a:cs typeface="Times New Roman"/>
              </a:rPr>
              <a:t>выбрать</a:t>
            </a:r>
            <a:r>
              <a:rPr sz="2800" spc="-10" dirty="0">
                <a:cs typeface="Times New Roman"/>
              </a:rPr>
              <a:t> </a:t>
            </a:r>
            <a:r>
              <a:rPr sz="2800" spc="-5" dirty="0">
                <a:cs typeface="Times New Roman"/>
              </a:rPr>
              <a:t>наилучшую</a:t>
            </a:r>
            <a:r>
              <a:rPr sz="2800" dirty="0">
                <a:cs typeface="Times New Roman"/>
              </a:rPr>
              <a:t> </a:t>
            </a:r>
            <a:r>
              <a:rPr sz="2800" spc="-10" dirty="0">
                <a:cs typeface="Times New Roman"/>
              </a:rPr>
              <a:t>технологию</a:t>
            </a:r>
            <a:r>
              <a:rPr sz="2800" spc="-5" dirty="0">
                <a:cs typeface="Times New Roman"/>
              </a:rPr>
              <a:t> </a:t>
            </a:r>
            <a:r>
              <a:rPr sz="2800" spc="-15" dirty="0">
                <a:cs typeface="Times New Roman"/>
              </a:rPr>
              <a:t>производства</a:t>
            </a:r>
            <a:endParaRPr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219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Химическая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FD7C1-DAC0-43FD-B906-561345CB9635}"/>
              </a:ext>
            </a:extLst>
          </p:cNvPr>
          <p:cNvSpPr txBox="1"/>
          <p:nvPr/>
        </p:nvSpPr>
        <p:spPr>
          <a:xfrm>
            <a:off x="838200" y="1283918"/>
            <a:ext cx="10322490" cy="536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dirty="0"/>
              <a:t>При сравнении </a:t>
            </a:r>
            <a:r>
              <a:rPr lang="ru-RU" spc="-5" dirty="0"/>
              <a:t>различных химических схем </a:t>
            </a:r>
            <a:r>
              <a:rPr lang="ru-RU" dirty="0"/>
              <a:t>учитывается не только </a:t>
            </a:r>
            <a:r>
              <a:rPr lang="ru-RU" spc="-610" dirty="0"/>
              <a:t> </a:t>
            </a:r>
            <a:r>
              <a:rPr lang="ru-RU" dirty="0"/>
              <a:t>стоимость </a:t>
            </a:r>
            <a:r>
              <a:rPr lang="ru-RU" spc="-5" dirty="0"/>
              <a:t>сырья </a:t>
            </a:r>
            <a:r>
              <a:rPr lang="ru-RU" dirty="0"/>
              <a:t>и продуктов, а также оборудования, но и </a:t>
            </a:r>
            <a:r>
              <a:rPr lang="ru-RU" spc="5" dirty="0"/>
              <a:t> </a:t>
            </a:r>
            <a:r>
              <a:rPr lang="ru-RU" spc="-5" dirty="0"/>
              <a:t>доступность</a:t>
            </a:r>
            <a:r>
              <a:rPr lang="ru-RU" spc="-15" dirty="0"/>
              <a:t> </a:t>
            </a:r>
            <a:r>
              <a:rPr lang="ru-RU" spc="-5" dirty="0"/>
              <a:t>сырья,</a:t>
            </a:r>
            <a:r>
              <a:rPr lang="ru-RU" spc="-35" dirty="0"/>
              <a:t> </a:t>
            </a:r>
            <a:r>
              <a:rPr lang="ru-RU" dirty="0"/>
              <a:t>и возможность</a:t>
            </a:r>
            <a:r>
              <a:rPr lang="ru-RU" spc="-35" dirty="0"/>
              <a:t> </a:t>
            </a:r>
            <a:r>
              <a:rPr lang="ru-RU" dirty="0"/>
              <a:t>реализации</a:t>
            </a:r>
            <a:r>
              <a:rPr lang="ru-RU" spc="-40" dirty="0"/>
              <a:t> </a:t>
            </a:r>
            <a:r>
              <a:rPr lang="ru-RU" spc="-5" dirty="0"/>
              <a:t>продукции.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/>
              <a:t>Химическая</a:t>
            </a:r>
            <a:r>
              <a:rPr lang="ru-RU" spc="-45" dirty="0"/>
              <a:t> </a:t>
            </a:r>
            <a:r>
              <a:rPr lang="ru-RU" dirty="0"/>
              <a:t>модель</a:t>
            </a:r>
            <a:r>
              <a:rPr lang="ru-RU" spc="-35" dirty="0"/>
              <a:t> </a:t>
            </a:r>
            <a:r>
              <a:rPr lang="ru-RU" spc="-5" dirty="0"/>
              <a:t>позволяет</a:t>
            </a:r>
            <a:r>
              <a:rPr lang="ru-RU" spc="-25" dirty="0"/>
              <a:t> </a:t>
            </a:r>
            <a:r>
              <a:rPr lang="ru-RU" dirty="0"/>
              <a:t>также</a:t>
            </a:r>
            <a:r>
              <a:rPr lang="ru-RU" spc="-15" dirty="0"/>
              <a:t> </a:t>
            </a:r>
            <a:r>
              <a:rPr lang="ru-RU" dirty="0"/>
              <a:t>выбрать</a:t>
            </a:r>
            <a:r>
              <a:rPr lang="ru-RU" spc="-25" dirty="0"/>
              <a:t> </a:t>
            </a:r>
            <a:r>
              <a:rPr lang="ru-RU" dirty="0"/>
              <a:t>оптимальное оборудование процесса. Например, из приведенной химической модели процесса каталитического риформинга следует, что основные  реакции превращения парафиновых или нафтеновых углеводородов  являются эндотермическими и протекают с выделением водорода.</a:t>
            </a:r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Следовательно, температура процесса превращения сырья в продукт  будет уменьшаться, поэтому для поддержания оптимального режима  необходимо проводить процесс в несколько стадий с возможностью  промежуточного подогрева. Поэтому промышленные установки  производства бензинов включают трех- и четырех реакторные схемы  с промежуточными секционными печными блоками.</a:t>
            </a:r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/>
              <a:t>Таким образом, химические модели используются как при разработке  и проектировании промышленных процессов, так и при их эксплуатации.</a:t>
            </a:r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/>
              <a:t>Одной химической модели недостаточно для проектирования и эксплуатации химического процесса, поэтому используют также и графические модели.</a:t>
            </a:r>
          </a:p>
        </p:txBody>
      </p:sp>
    </p:spTree>
    <p:extLst>
      <p:ext uri="{BB962C8B-B14F-4D97-AF65-F5344CB8AC3E}">
        <p14:creationId xmlns:p14="http://schemas.microsoft.com/office/powerpoint/2010/main" val="332159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Графическая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FD7C1-DAC0-43FD-B906-561345CB9635}"/>
              </a:ext>
            </a:extLst>
          </p:cNvPr>
          <p:cNvSpPr txBox="1"/>
          <p:nvPr/>
        </p:nvSpPr>
        <p:spPr>
          <a:xfrm>
            <a:off x="838200" y="1283918"/>
            <a:ext cx="1032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Строится на основе химической модели</a:t>
            </a:r>
            <a:r>
              <a:rPr lang="ru-RU" sz="2000" spc="-5" dirty="0"/>
              <a:t>.</a:t>
            </a:r>
            <a:endParaRPr lang="ru-RU" sz="2000" dirty="0"/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Позволяет получить наглядное представление о связях между аппаратами.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EA112-FE50-46C9-87C9-5038EDC3B597}"/>
              </a:ext>
            </a:extLst>
          </p:cNvPr>
          <p:cNvSpPr txBox="1"/>
          <p:nvPr/>
        </p:nvSpPr>
        <p:spPr>
          <a:xfrm>
            <a:off x="838200" y="2266401"/>
            <a:ext cx="10322490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ru-RU" sz="2000" b="1" dirty="0">
                <a:solidFill>
                  <a:srgbClr val="004EA4"/>
                </a:solidFill>
              </a:rPr>
              <a:t>Графическая модель включает в себя:</a:t>
            </a: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ru-RU" sz="2000" dirty="0"/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ru-RU" sz="2000" dirty="0"/>
              <a:t>Функциональную схему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ru-RU" sz="2000" dirty="0"/>
              <a:t>Технологическую схему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ru-RU" sz="2000" dirty="0"/>
              <a:t>Структурную схему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D7A5A86-E7BF-4E12-B83F-6B2EFE0B0EFC}"/>
              </a:ext>
            </a:extLst>
          </p:cNvPr>
          <p:cNvSpPr txBox="1"/>
          <p:nvPr/>
        </p:nvSpPr>
        <p:spPr>
          <a:xfrm>
            <a:off x="838200" y="4223510"/>
            <a:ext cx="10322490" cy="1860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>
                <a:cs typeface="Tahoma"/>
              </a:rPr>
              <a:t>Любая</a:t>
            </a:r>
            <a:r>
              <a:rPr sz="2000" spc="-30" dirty="0">
                <a:cs typeface="Tahoma"/>
              </a:rPr>
              <a:t> </a:t>
            </a:r>
            <a:r>
              <a:rPr sz="2000" spc="-5" dirty="0">
                <a:cs typeface="Tahoma"/>
              </a:rPr>
              <a:t>графическая</a:t>
            </a:r>
            <a:r>
              <a:rPr sz="2000" spc="-25" dirty="0">
                <a:cs typeface="Tahoma"/>
              </a:rPr>
              <a:t> </a:t>
            </a:r>
            <a:r>
              <a:rPr sz="2000" dirty="0">
                <a:cs typeface="Tahoma"/>
              </a:rPr>
              <a:t>модель</a:t>
            </a:r>
            <a:r>
              <a:rPr sz="2000" spc="-30" dirty="0">
                <a:cs typeface="Tahoma"/>
              </a:rPr>
              <a:t> </a:t>
            </a:r>
            <a:r>
              <a:rPr sz="2000" dirty="0">
                <a:cs typeface="Tahoma"/>
              </a:rPr>
              <a:t>может</a:t>
            </a:r>
            <a:r>
              <a:rPr sz="2000" spc="-20" dirty="0">
                <a:cs typeface="Tahoma"/>
              </a:rPr>
              <a:t> </a:t>
            </a:r>
            <a:r>
              <a:rPr sz="2000" dirty="0">
                <a:cs typeface="Tahoma"/>
              </a:rPr>
              <a:t>быть</a:t>
            </a:r>
            <a:r>
              <a:rPr sz="2000" spc="-5" dirty="0">
                <a:cs typeface="Tahoma"/>
              </a:rPr>
              <a:t> представлена</a:t>
            </a:r>
            <a:r>
              <a:rPr sz="2000" spc="-30" dirty="0">
                <a:cs typeface="Tahoma"/>
              </a:rPr>
              <a:t> </a:t>
            </a:r>
            <a:r>
              <a:rPr sz="2000" dirty="0">
                <a:cs typeface="Tahoma"/>
              </a:rPr>
              <a:t>в</a:t>
            </a:r>
            <a:r>
              <a:rPr sz="2000" spc="-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виде</a:t>
            </a:r>
            <a:r>
              <a:rPr lang="ru-RU" sz="2000" spc="-5" dirty="0">
                <a:cs typeface="Tahoma"/>
              </a:rPr>
              <a:t> </a:t>
            </a:r>
            <a:r>
              <a:rPr sz="2000" dirty="0" err="1">
                <a:cs typeface="Tahoma"/>
              </a:rPr>
              <a:t>одной</a:t>
            </a:r>
            <a:r>
              <a:rPr sz="2000" spc="-20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из</a:t>
            </a:r>
            <a:r>
              <a:rPr sz="2000" spc="-30" dirty="0">
                <a:cs typeface="Tahoma"/>
              </a:rPr>
              <a:t> </a:t>
            </a:r>
            <a:r>
              <a:rPr sz="2000" dirty="0">
                <a:cs typeface="Tahoma"/>
              </a:rPr>
              <a:t>трех</a:t>
            </a:r>
            <a:r>
              <a:rPr sz="2000" spc="-25" dirty="0">
                <a:cs typeface="Tahoma"/>
              </a:rPr>
              <a:t> </a:t>
            </a:r>
            <a:r>
              <a:rPr sz="2000" dirty="0">
                <a:cs typeface="Tahoma"/>
              </a:rPr>
              <a:t>схем:</a:t>
            </a:r>
            <a:r>
              <a:rPr sz="2000" spc="-20" dirty="0">
                <a:cs typeface="Tahoma"/>
              </a:rPr>
              <a:t> </a:t>
            </a:r>
            <a:r>
              <a:rPr sz="2000" i="1" dirty="0">
                <a:cs typeface="Tahoma"/>
              </a:rPr>
              <a:t>функциональной</a:t>
            </a:r>
            <a:r>
              <a:rPr sz="2000" dirty="0">
                <a:cs typeface="Tahoma"/>
              </a:rPr>
              <a:t>,</a:t>
            </a:r>
            <a:r>
              <a:rPr sz="2000" spc="-50" dirty="0">
                <a:cs typeface="Tahoma"/>
              </a:rPr>
              <a:t> </a:t>
            </a:r>
            <a:r>
              <a:rPr sz="2000" i="1" dirty="0" err="1">
                <a:cs typeface="Tahoma"/>
              </a:rPr>
              <a:t>технологической</a:t>
            </a:r>
            <a:r>
              <a:rPr sz="2000" dirty="0">
                <a:cs typeface="Tahoma"/>
              </a:rPr>
              <a:t>,</a:t>
            </a:r>
            <a:r>
              <a:rPr lang="ru-RU" sz="2000" dirty="0">
                <a:cs typeface="Tahoma"/>
              </a:rPr>
              <a:t> </a:t>
            </a:r>
            <a:r>
              <a:rPr sz="2000" i="1" spc="-5" dirty="0" err="1">
                <a:cs typeface="Tahoma"/>
              </a:rPr>
              <a:t>структурной</a:t>
            </a:r>
            <a:r>
              <a:rPr sz="2000" spc="-5" dirty="0">
                <a:cs typeface="Tahoma"/>
              </a:rPr>
              <a:t>.</a:t>
            </a:r>
            <a:endParaRPr sz="1950" dirty="0"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dirty="0">
                <a:cs typeface="Tahoma"/>
              </a:rPr>
              <a:t>Основу</a:t>
            </a:r>
            <a:r>
              <a:rPr sz="2000" spc="-15" dirty="0">
                <a:cs typeface="Tahoma"/>
              </a:rPr>
              <a:t> </a:t>
            </a:r>
            <a:r>
              <a:rPr sz="2000" spc="-5" dirty="0">
                <a:cs typeface="Tahoma"/>
              </a:rPr>
              <a:t>любой</a:t>
            </a:r>
            <a:r>
              <a:rPr sz="2000" spc="-15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из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этих</a:t>
            </a:r>
            <a:r>
              <a:rPr sz="2000" spc="-20" dirty="0">
                <a:cs typeface="Tahoma"/>
              </a:rPr>
              <a:t> </a:t>
            </a:r>
            <a:r>
              <a:rPr sz="2000" spc="-5" dirty="0">
                <a:cs typeface="Tahoma"/>
              </a:rPr>
              <a:t>схем</a:t>
            </a:r>
            <a:r>
              <a:rPr sz="2000" spc="-15" dirty="0">
                <a:cs typeface="Tahoma"/>
              </a:rPr>
              <a:t> </a:t>
            </a:r>
            <a:r>
              <a:rPr sz="2000" dirty="0">
                <a:cs typeface="Tahoma"/>
              </a:rPr>
              <a:t>составляет</a:t>
            </a:r>
            <a:r>
              <a:rPr sz="2000" spc="-25" dirty="0">
                <a:cs typeface="Tahoma"/>
              </a:rPr>
              <a:t> </a:t>
            </a:r>
            <a:r>
              <a:rPr sz="2000" spc="-5" dirty="0">
                <a:cs typeface="Tahoma"/>
              </a:rPr>
              <a:t>химическая</a:t>
            </a:r>
            <a:r>
              <a:rPr sz="2000" spc="-35" dirty="0">
                <a:cs typeface="Tahoma"/>
              </a:rPr>
              <a:t> </a:t>
            </a:r>
            <a:r>
              <a:rPr sz="2000" dirty="0" err="1">
                <a:cs typeface="Tahoma"/>
              </a:rPr>
              <a:t>модель</a:t>
            </a:r>
            <a:r>
              <a:rPr sz="2000" dirty="0">
                <a:cs typeface="Tahoma"/>
              </a:rPr>
              <a:t>.</a:t>
            </a:r>
            <a:endParaRPr sz="1950" dirty="0">
              <a:cs typeface="Tahoma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000" b="1" spc="-5" dirty="0">
                <a:cs typeface="Tahoma"/>
              </a:rPr>
              <a:t>Функциональная</a:t>
            </a:r>
            <a:r>
              <a:rPr sz="2000" b="1" spc="-20" dirty="0">
                <a:cs typeface="Tahoma"/>
              </a:rPr>
              <a:t> </a:t>
            </a:r>
            <a:r>
              <a:rPr sz="2000" b="1" spc="-5" dirty="0">
                <a:cs typeface="Tahoma"/>
              </a:rPr>
              <a:t>схема</a:t>
            </a:r>
            <a:r>
              <a:rPr sz="2000" b="1" spc="-20" dirty="0">
                <a:cs typeface="Tahoma"/>
              </a:rPr>
              <a:t> </a:t>
            </a:r>
            <a:r>
              <a:rPr sz="2000" dirty="0" err="1">
                <a:cs typeface="Tahoma"/>
              </a:rPr>
              <a:t>показывает</a:t>
            </a:r>
            <a:r>
              <a:rPr sz="2000" spc="-30" dirty="0">
                <a:cs typeface="Tahoma"/>
              </a:rPr>
              <a:t> </a:t>
            </a:r>
            <a:r>
              <a:rPr sz="2000" dirty="0" err="1">
                <a:cs typeface="Tahoma"/>
              </a:rPr>
              <a:t>последовательность</a:t>
            </a:r>
            <a:r>
              <a:rPr lang="ru-RU" sz="2000" dirty="0">
                <a:cs typeface="Tahoma"/>
              </a:rPr>
              <a:t> </a:t>
            </a:r>
            <a:r>
              <a:rPr sz="2000" dirty="0" err="1">
                <a:cs typeface="Tahoma"/>
              </a:rPr>
              <a:t>технологических</a:t>
            </a:r>
            <a:r>
              <a:rPr sz="2000" spc="-3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стади</a:t>
            </a:r>
            <a:r>
              <a:rPr lang="ru-RU" sz="2000" spc="-5" dirty="0">
                <a:cs typeface="Tahoma"/>
              </a:rPr>
              <a:t>й </a:t>
            </a:r>
            <a:r>
              <a:rPr sz="2000" dirty="0" err="1">
                <a:cs typeface="Tahoma"/>
              </a:rPr>
              <a:t>производства</a:t>
            </a:r>
            <a:r>
              <a:rPr sz="2000" dirty="0">
                <a:cs typeface="Tahoma"/>
              </a:rPr>
              <a:t>, а </a:t>
            </a:r>
            <a:r>
              <a:rPr sz="2000" spc="-5" dirty="0">
                <a:cs typeface="Tahoma"/>
              </a:rPr>
              <a:t>именно, подготовку 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сырья,</a:t>
            </a:r>
            <a:r>
              <a:rPr sz="2000" spc="-25" dirty="0">
                <a:cs typeface="Tahoma"/>
              </a:rPr>
              <a:t> </a:t>
            </a:r>
            <a:r>
              <a:rPr sz="2000" spc="-5" dirty="0">
                <a:cs typeface="Tahoma"/>
              </a:rPr>
              <a:t>химические</a:t>
            </a:r>
            <a:r>
              <a:rPr sz="2000" spc="-25" dirty="0">
                <a:cs typeface="Tahoma"/>
              </a:rPr>
              <a:t> </a:t>
            </a:r>
            <a:r>
              <a:rPr sz="2000" spc="-5" dirty="0">
                <a:cs typeface="Tahoma"/>
              </a:rPr>
              <a:t>превращения,</a:t>
            </a:r>
            <a:r>
              <a:rPr sz="2000" spc="-40" dirty="0">
                <a:cs typeface="Tahoma"/>
              </a:rPr>
              <a:t> </a:t>
            </a:r>
            <a:r>
              <a:rPr sz="2000" spc="-5" dirty="0">
                <a:cs typeface="Tahoma"/>
              </a:rPr>
              <a:t>выделения</a:t>
            </a:r>
            <a:r>
              <a:rPr sz="2000" spc="-40" dirty="0">
                <a:cs typeface="Tahoma"/>
              </a:rPr>
              <a:t> </a:t>
            </a:r>
            <a:r>
              <a:rPr sz="2000" dirty="0">
                <a:cs typeface="Tahoma"/>
              </a:rPr>
              <a:t>и</a:t>
            </a:r>
            <a:r>
              <a:rPr sz="2000" spc="15" dirty="0">
                <a:cs typeface="Tahoma"/>
              </a:rPr>
              <a:t> </a:t>
            </a:r>
            <a:r>
              <a:rPr sz="2000" dirty="0">
                <a:cs typeface="Tahoma"/>
              </a:rPr>
              <a:t>очистки</a:t>
            </a:r>
            <a:r>
              <a:rPr sz="2000" spc="-5" dirty="0">
                <a:cs typeface="Tahoma"/>
              </a:rPr>
              <a:t> продуктов.</a:t>
            </a:r>
            <a:endParaRPr sz="20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1264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Функциональная схема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FD7C1-DAC0-43FD-B906-561345CB9635}"/>
              </a:ext>
            </a:extLst>
          </p:cNvPr>
          <p:cNvSpPr txBox="1"/>
          <p:nvPr/>
        </p:nvSpPr>
        <p:spPr>
          <a:xfrm>
            <a:off x="838200" y="1283918"/>
            <a:ext cx="1032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Показывает технологическую связь между стадиями какого-либо производства.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4E3B81C-E65B-4333-BF77-1B520EAD909D}"/>
              </a:ext>
            </a:extLst>
          </p:cNvPr>
          <p:cNvSpPr txBox="1"/>
          <p:nvPr/>
        </p:nvSpPr>
        <p:spPr>
          <a:xfrm>
            <a:off x="4039644" y="3708748"/>
            <a:ext cx="3053219" cy="761106"/>
          </a:xfrm>
          <a:prstGeom prst="rect">
            <a:avLst/>
          </a:prstGeom>
          <a:ln w="19050" cap="rnd">
            <a:solidFill>
              <a:schemeClr val="tx1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R="52705" algn="ctr">
              <a:lnSpc>
                <a:spcPct val="100000"/>
              </a:lnSpc>
              <a:spcBef>
                <a:spcPts val="1135"/>
              </a:spcBef>
            </a:pPr>
            <a:r>
              <a:rPr sz="2000" dirty="0">
                <a:cs typeface="Times New Roman"/>
              </a:rPr>
              <a:t>Стадия</a:t>
            </a:r>
            <a:r>
              <a:rPr sz="2000" spc="-20" dirty="0">
                <a:cs typeface="Times New Roman"/>
              </a:rPr>
              <a:t> </a:t>
            </a:r>
            <a:r>
              <a:rPr sz="2000" spc="-15" dirty="0">
                <a:cs typeface="Times New Roman"/>
              </a:rPr>
              <a:t>подготовки</a:t>
            </a:r>
            <a:endParaRPr sz="2000"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cs typeface="Times New Roman"/>
              </a:rPr>
              <a:t>сырья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97D4C67-BE80-430E-A7A0-070242AC1EF4}"/>
              </a:ext>
            </a:extLst>
          </p:cNvPr>
          <p:cNvSpPr txBox="1"/>
          <p:nvPr/>
        </p:nvSpPr>
        <p:spPr>
          <a:xfrm>
            <a:off x="1296444" y="2718148"/>
            <a:ext cx="3281819" cy="615553"/>
          </a:xfrm>
          <a:prstGeom prst="rect">
            <a:avLst/>
          </a:prstGeom>
          <a:ln w="19050" cap="rnd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8480" marR="532765" indent="-62865" algn="ctr">
              <a:lnSpc>
                <a:spcPts val="2400"/>
              </a:lnSpc>
            </a:pPr>
            <a:r>
              <a:rPr sz="2000" spc="-5" dirty="0">
                <a:cs typeface="Times New Roman"/>
              </a:rPr>
              <a:t>Стадия </a:t>
            </a:r>
            <a:r>
              <a:rPr sz="2000" dirty="0">
                <a:cs typeface="Times New Roman"/>
              </a:rPr>
              <a:t> химического</a:t>
            </a:r>
            <a:r>
              <a:rPr sz="2000" spc="-10" dirty="0">
                <a:cs typeface="Times New Roman"/>
              </a:rPr>
              <a:t> </a:t>
            </a:r>
            <a:r>
              <a:rPr sz="2000" spc="-484" dirty="0">
                <a:cs typeface="Times New Roman"/>
              </a:rPr>
              <a:t> </a:t>
            </a:r>
            <a:r>
              <a:rPr sz="2000" spc="-5" dirty="0">
                <a:cs typeface="Times New Roman"/>
              </a:rPr>
              <a:t>прев</a:t>
            </a:r>
            <a:r>
              <a:rPr sz="2000" spc="5" dirty="0">
                <a:cs typeface="Times New Roman"/>
              </a:rPr>
              <a:t>р</a:t>
            </a:r>
            <a:r>
              <a:rPr sz="2000" dirty="0">
                <a:cs typeface="Times New Roman"/>
              </a:rPr>
              <a:t>ащен</a:t>
            </a:r>
            <a:r>
              <a:rPr sz="2000" spc="-10" dirty="0">
                <a:cs typeface="Times New Roman"/>
              </a:rPr>
              <a:t>и</a:t>
            </a:r>
            <a:r>
              <a:rPr sz="2000" dirty="0">
                <a:cs typeface="Times New Roman"/>
              </a:rPr>
              <a:t>я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D112FEBE-3BD1-489B-BDD6-FB6B97646D65}"/>
              </a:ext>
            </a:extLst>
          </p:cNvPr>
          <p:cNvSpPr txBox="1"/>
          <p:nvPr/>
        </p:nvSpPr>
        <p:spPr>
          <a:xfrm>
            <a:off x="7092863" y="4699348"/>
            <a:ext cx="3378896" cy="761747"/>
          </a:xfrm>
          <a:prstGeom prst="rect">
            <a:avLst/>
          </a:prstGeom>
          <a:ln w="19050" cap="rnd">
            <a:solidFill>
              <a:schemeClr val="tx1"/>
            </a:solidFill>
          </a:ln>
        </p:spPr>
        <p:txBody>
          <a:bodyPr vert="horz" wrap="square" lIns="0" tIns="144780" rIns="0" bIns="0" rtlCol="0" anchor="ctr">
            <a:spAutoFit/>
          </a:bodyPr>
          <a:lstStyle/>
          <a:p>
            <a:pPr marL="131763" marR="125730" indent="-44450" algn="ctr">
              <a:lnSpc>
                <a:spcPct val="100000"/>
              </a:lnSpc>
              <a:spcBef>
                <a:spcPts val="1140"/>
              </a:spcBef>
            </a:pPr>
            <a:r>
              <a:rPr lang="ru-RU" sz="2000" dirty="0">
                <a:cs typeface="Times New Roman"/>
              </a:rPr>
              <a:t>Стадия</a:t>
            </a:r>
            <a:r>
              <a:rPr lang="ru-RU" sz="2000" spc="500" dirty="0">
                <a:cs typeface="Times New Roman"/>
              </a:rPr>
              <a:t> </a:t>
            </a:r>
            <a:r>
              <a:rPr lang="ru-RU" sz="2000" spc="-5" dirty="0">
                <a:cs typeface="Times New Roman"/>
              </a:rPr>
              <a:t>выделения </a:t>
            </a:r>
            <a:r>
              <a:rPr lang="ru-RU" sz="2000" dirty="0">
                <a:cs typeface="Times New Roman"/>
              </a:rPr>
              <a:t> и</a:t>
            </a:r>
            <a:r>
              <a:rPr lang="ru-RU" sz="2000" spc="-25" dirty="0">
                <a:cs typeface="Times New Roman"/>
              </a:rPr>
              <a:t> </a:t>
            </a:r>
            <a:r>
              <a:rPr lang="ru-RU" sz="2000" spc="-10" dirty="0">
                <a:cs typeface="Times New Roman"/>
              </a:rPr>
              <a:t>очистки</a:t>
            </a:r>
            <a:r>
              <a:rPr lang="ru-RU" sz="2000" spc="-20" dirty="0">
                <a:cs typeface="Times New Roman"/>
              </a:rPr>
              <a:t> </a:t>
            </a:r>
            <a:r>
              <a:rPr lang="ru-RU" sz="2000" spc="-15" dirty="0">
                <a:cs typeface="Times New Roman"/>
              </a:rPr>
              <a:t>продуктов</a:t>
            </a:r>
            <a:endParaRPr lang="ru-RU" sz="2000" dirty="0">
              <a:cs typeface="Times New Roman"/>
            </a:endParaRPr>
          </a:p>
        </p:txBody>
      </p:sp>
      <p:grpSp>
        <p:nvGrpSpPr>
          <p:cNvPr id="10" name="object 13">
            <a:extLst>
              <a:ext uri="{FF2B5EF4-FFF2-40B4-BE49-F238E27FC236}">
                <a16:creationId xmlns:a16="http://schemas.microsoft.com/office/drawing/2014/main" id="{F1661EAC-C5D8-4DB5-AAA4-AD38BCB7A52A}"/>
              </a:ext>
            </a:extLst>
          </p:cNvPr>
          <p:cNvGrpSpPr/>
          <p:nvPr/>
        </p:nvGrpSpPr>
        <p:grpSpPr>
          <a:xfrm>
            <a:off x="4649700" y="3018185"/>
            <a:ext cx="619125" cy="542925"/>
            <a:chOff x="3271837" y="3500437"/>
            <a:chExt cx="619125" cy="542925"/>
          </a:xfrm>
        </p:grpSpPr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B056DBD2-B2AD-457D-81FB-9009D8E6C90C}"/>
                </a:ext>
              </a:extLst>
            </p:cNvPr>
            <p:cNvSpPr/>
            <p:nvPr/>
          </p:nvSpPr>
          <p:spPr>
            <a:xfrm>
              <a:off x="3276600" y="3505200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522477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348361" y="177800"/>
                  </a:lnTo>
                  <a:lnTo>
                    <a:pt x="348361" y="355600"/>
                  </a:lnTo>
                  <a:lnTo>
                    <a:pt x="261238" y="355600"/>
                  </a:lnTo>
                  <a:lnTo>
                    <a:pt x="435483" y="533400"/>
                  </a:lnTo>
                  <a:lnTo>
                    <a:pt x="609600" y="355600"/>
                  </a:lnTo>
                  <a:lnTo>
                    <a:pt x="522477" y="355600"/>
                  </a:lnTo>
                  <a:lnTo>
                    <a:pt x="522477" y="0"/>
                  </a:lnTo>
                  <a:close/>
                </a:path>
              </a:pathLst>
            </a:custGeom>
            <a:solidFill>
              <a:srgbClr val="009999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23838044-4C50-45A1-939D-A6D0D77FF1EE}"/>
                </a:ext>
              </a:extLst>
            </p:cNvPr>
            <p:cNvSpPr/>
            <p:nvPr/>
          </p:nvSpPr>
          <p:spPr>
            <a:xfrm>
              <a:off x="3276600" y="3505200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435483" y="533400"/>
                  </a:moveTo>
                  <a:lnTo>
                    <a:pt x="261238" y="355600"/>
                  </a:lnTo>
                  <a:lnTo>
                    <a:pt x="348361" y="355600"/>
                  </a:lnTo>
                  <a:lnTo>
                    <a:pt x="348361" y="177800"/>
                  </a:lnTo>
                  <a:lnTo>
                    <a:pt x="0" y="177800"/>
                  </a:lnTo>
                  <a:lnTo>
                    <a:pt x="0" y="0"/>
                  </a:lnTo>
                  <a:lnTo>
                    <a:pt x="522477" y="0"/>
                  </a:lnTo>
                  <a:lnTo>
                    <a:pt x="522477" y="355600"/>
                  </a:lnTo>
                  <a:lnTo>
                    <a:pt x="609600" y="355600"/>
                  </a:lnTo>
                  <a:lnTo>
                    <a:pt x="435483" y="53340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6">
            <a:extLst>
              <a:ext uri="{FF2B5EF4-FFF2-40B4-BE49-F238E27FC236}">
                <a16:creationId xmlns:a16="http://schemas.microsoft.com/office/drawing/2014/main" id="{665C01E9-D721-4833-94A2-A6172B9EA01D}"/>
              </a:ext>
            </a:extLst>
          </p:cNvPr>
          <p:cNvGrpSpPr/>
          <p:nvPr/>
        </p:nvGrpSpPr>
        <p:grpSpPr>
          <a:xfrm>
            <a:off x="7164300" y="4008785"/>
            <a:ext cx="619125" cy="542925"/>
            <a:chOff x="5786437" y="4491037"/>
            <a:chExt cx="619125" cy="542925"/>
          </a:xfrm>
        </p:grpSpPr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21DDF2EF-05C6-4622-8679-54B2917E4F81}"/>
                </a:ext>
              </a:extLst>
            </p:cNvPr>
            <p:cNvSpPr/>
            <p:nvPr/>
          </p:nvSpPr>
          <p:spPr>
            <a:xfrm>
              <a:off x="5791200" y="4495800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522477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348361" y="177800"/>
                  </a:lnTo>
                  <a:lnTo>
                    <a:pt x="348361" y="355600"/>
                  </a:lnTo>
                  <a:lnTo>
                    <a:pt x="261238" y="355600"/>
                  </a:lnTo>
                  <a:lnTo>
                    <a:pt x="435483" y="533400"/>
                  </a:lnTo>
                  <a:lnTo>
                    <a:pt x="609600" y="355600"/>
                  </a:lnTo>
                  <a:lnTo>
                    <a:pt x="522477" y="355600"/>
                  </a:lnTo>
                  <a:lnTo>
                    <a:pt x="522477" y="0"/>
                  </a:lnTo>
                  <a:close/>
                </a:path>
              </a:pathLst>
            </a:custGeom>
            <a:solidFill>
              <a:srgbClr val="009999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D2EF4742-89B4-4E82-8356-CB32F7636186}"/>
                </a:ext>
              </a:extLst>
            </p:cNvPr>
            <p:cNvSpPr/>
            <p:nvPr/>
          </p:nvSpPr>
          <p:spPr>
            <a:xfrm>
              <a:off x="5791200" y="4495800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435483" y="533400"/>
                  </a:moveTo>
                  <a:lnTo>
                    <a:pt x="261238" y="355600"/>
                  </a:lnTo>
                  <a:lnTo>
                    <a:pt x="348361" y="355600"/>
                  </a:lnTo>
                  <a:lnTo>
                    <a:pt x="348361" y="177800"/>
                  </a:lnTo>
                  <a:lnTo>
                    <a:pt x="0" y="177800"/>
                  </a:lnTo>
                  <a:lnTo>
                    <a:pt x="0" y="0"/>
                  </a:lnTo>
                  <a:lnTo>
                    <a:pt x="522477" y="0"/>
                  </a:lnTo>
                  <a:lnTo>
                    <a:pt x="522477" y="355600"/>
                  </a:lnTo>
                  <a:lnTo>
                    <a:pt x="609600" y="355600"/>
                  </a:lnTo>
                  <a:lnTo>
                    <a:pt x="435483" y="53340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615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Функциональная схема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FD7C1-DAC0-43FD-B906-561345CB9635}"/>
              </a:ext>
            </a:extLst>
          </p:cNvPr>
          <p:cNvSpPr txBox="1"/>
          <p:nvPr/>
        </p:nvSpPr>
        <p:spPr>
          <a:xfrm>
            <a:off x="838200" y="1283918"/>
            <a:ext cx="1032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Рассмотрим функциональную схему производства бензинов.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C24FADC5-5809-4105-B15D-1F952F7241D5}"/>
              </a:ext>
            </a:extLst>
          </p:cNvPr>
          <p:cNvSpPr txBox="1"/>
          <p:nvPr/>
        </p:nvSpPr>
        <p:spPr>
          <a:xfrm>
            <a:off x="838200" y="1936826"/>
            <a:ext cx="10322490" cy="246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296545" algn="l"/>
              </a:tabLst>
            </a:pPr>
            <a:r>
              <a:rPr sz="1800" dirty="0">
                <a:cs typeface="Tahoma"/>
              </a:rPr>
              <a:t>Подготовка</a:t>
            </a:r>
            <a:r>
              <a:rPr sz="1800" spc="-15" dirty="0">
                <a:cs typeface="Tahoma"/>
              </a:rPr>
              <a:t> </a:t>
            </a:r>
            <a:r>
              <a:rPr sz="1800" dirty="0">
                <a:cs typeface="Tahoma"/>
              </a:rPr>
              <a:t>и</a:t>
            </a:r>
            <a:r>
              <a:rPr sz="1800" spc="-2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первичная</a:t>
            </a:r>
            <a:r>
              <a:rPr sz="1800" spc="2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переработка</a:t>
            </a:r>
            <a:r>
              <a:rPr lang="ru-RU" sz="1800" spc="-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нефти</a:t>
            </a:r>
            <a:r>
              <a:rPr sz="1800" spc="-5" dirty="0">
                <a:cs typeface="Tahoma"/>
              </a:rPr>
              <a:t>, ЭЛОУ,</a:t>
            </a:r>
            <a:r>
              <a:rPr sz="1800" spc="-15" dirty="0">
                <a:cs typeface="Tahoma"/>
              </a:rPr>
              <a:t> </a:t>
            </a:r>
            <a:r>
              <a:rPr sz="1800" dirty="0">
                <a:cs typeface="Tahoma"/>
              </a:rPr>
              <a:t>АВТ</a:t>
            </a:r>
            <a:endParaRPr sz="1750" dirty="0">
              <a:cs typeface="Tahoma"/>
            </a:endParaRPr>
          </a:p>
          <a:p>
            <a:pPr marL="354965" indent="-342900" algn="just">
              <a:lnSpc>
                <a:spcPct val="150000"/>
              </a:lnSpc>
              <a:buFont typeface="+mj-lt"/>
              <a:buAutoNum type="arabicPeriod"/>
              <a:tabLst>
                <a:tab pos="295910" algn="l"/>
              </a:tabLst>
            </a:pPr>
            <a:r>
              <a:rPr sz="1800" spc="-5" dirty="0">
                <a:cs typeface="Tahoma"/>
              </a:rPr>
              <a:t>Разделение</a:t>
            </a:r>
            <a:r>
              <a:rPr sz="1800" spc="15" dirty="0">
                <a:cs typeface="Tahoma"/>
              </a:rPr>
              <a:t> </a:t>
            </a:r>
            <a:r>
              <a:rPr sz="1800" spc="-5" dirty="0">
                <a:cs typeface="Tahoma"/>
              </a:rPr>
              <a:t>нефти</a:t>
            </a:r>
            <a:r>
              <a:rPr sz="1800" spc="1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на</a:t>
            </a:r>
            <a:r>
              <a:rPr sz="1800" spc="-10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фракции</a:t>
            </a:r>
            <a:endParaRPr sz="1750" dirty="0">
              <a:cs typeface="Tahoma"/>
            </a:endParaRPr>
          </a:p>
          <a:p>
            <a:pPr marL="354965" indent="-342900" algn="just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5910" algn="l"/>
              </a:tabLst>
            </a:pPr>
            <a:r>
              <a:rPr sz="1800" spc="-5" dirty="0" err="1">
                <a:cs typeface="Tahoma"/>
              </a:rPr>
              <a:t>Стадия</a:t>
            </a:r>
            <a:r>
              <a:rPr sz="1800" spc="-20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гидроочистки</a:t>
            </a:r>
            <a:r>
              <a:rPr lang="ru-RU" sz="1800" spc="-5" dirty="0">
                <a:cs typeface="Tahoma"/>
              </a:rPr>
              <a:t> прямогонных бензиновых фракций</a:t>
            </a:r>
            <a:endParaRPr sz="1750" dirty="0">
              <a:cs typeface="Tahoma"/>
            </a:endParaRPr>
          </a:p>
          <a:p>
            <a:pPr marL="354965" indent="-342900" algn="just">
              <a:lnSpc>
                <a:spcPct val="150000"/>
              </a:lnSpc>
              <a:buFont typeface="+mj-lt"/>
              <a:buAutoNum type="arabicPeriod"/>
              <a:tabLst>
                <a:tab pos="295910" algn="l"/>
              </a:tabLst>
            </a:pPr>
            <a:r>
              <a:rPr sz="1800" spc="-5" dirty="0" err="1">
                <a:cs typeface="Tahoma"/>
              </a:rPr>
              <a:t>Стадия</a:t>
            </a:r>
            <a:r>
              <a:rPr sz="1800" spc="-20" dirty="0">
                <a:cs typeface="Tahoma"/>
              </a:rPr>
              <a:t> </a:t>
            </a:r>
            <a:r>
              <a:rPr lang="ru-RU" sz="1800" spc="-20" dirty="0">
                <a:cs typeface="Tahoma"/>
              </a:rPr>
              <a:t>каталитической </a:t>
            </a:r>
            <a:r>
              <a:rPr lang="ru-RU" sz="1800" spc="-5" dirty="0">
                <a:cs typeface="Tahoma"/>
              </a:rPr>
              <a:t>переработки</a:t>
            </a:r>
            <a:r>
              <a:rPr sz="1800" spc="-1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бензин</a:t>
            </a:r>
            <a:r>
              <a:rPr lang="ru-RU" sz="1800" spc="-5" dirty="0" err="1">
                <a:cs typeface="Tahoma"/>
              </a:rPr>
              <a:t>овых</a:t>
            </a:r>
            <a:r>
              <a:rPr lang="ru-RU" sz="1800" spc="-5" dirty="0">
                <a:cs typeface="Tahoma"/>
              </a:rPr>
              <a:t> фракций</a:t>
            </a:r>
            <a:endParaRPr sz="1750" dirty="0">
              <a:cs typeface="Tahoma"/>
            </a:endParaRPr>
          </a:p>
          <a:p>
            <a:pPr marL="354965" indent="-342900" algn="just">
              <a:lnSpc>
                <a:spcPct val="150000"/>
              </a:lnSpc>
              <a:buFont typeface="+mj-lt"/>
              <a:buAutoNum type="arabicPeriod"/>
              <a:tabLst>
                <a:tab pos="296545" algn="l"/>
              </a:tabLst>
            </a:pPr>
            <a:r>
              <a:rPr sz="1800" spc="-5" dirty="0" err="1">
                <a:cs typeface="Tahoma"/>
              </a:rPr>
              <a:t>Стабилизация</a:t>
            </a:r>
            <a:r>
              <a:rPr lang="ru-RU" sz="1800" spc="-5" dirty="0">
                <a:cs typeface="Tahoma"/>
              </a:rPr>
              <a:t> </a:t>
            </a:r>
            <a:r>
              <a:rPr lang="ru-RU" sz="1800" spc="-5" dirty="0" err="1">
                <a:cs typeface="Tahoma"/>
              </a:rPr>
              <a:t>катализатов</a:t>
            </a:r>
            <a:endParaRPr sz="1750" dirty="0">
              <a:cs typeface="Tahoma"/>
            </a:endParaRPr>
          </a:p>
          <a:p>
            <a:pPr marL="355600" marR="742315" indent="-342900" algn="just">
              <a:lnSpc>
                <a:spcPct val="150000"/>
              </a:lnSpc>
              <a:buFont typeface="+mj-lt"/>
              <a:buAutoNum type="arabicPeriod"/>
              <a:tabLst>
                <a:tab pos="295910" algn="l"/>
                <a:tab pos="2785110" algn="l"/>
              </a:tabLst>
            </a:pPr>
            <a:r>
              <a:rPr sz="1800" spc="-5" dirty="0" err="1">
                <a:cs typeface="Tahoma"/>
              </a:rPr>
              <a:t>Фракционирование</a:t>
            </a:r>
            <a:r>
              <a:rPr lang="ru-RU" sz="1800" spc="-5" dirty="0">
                <a:cs typeface="Tahoma"/>
              </a:rPr>
              <a:t> </a:t>
            </a:r>
            <a:r>
              <a:rPr sz="1800" spc="-5" dirty="0" err="1">
                <a:cs typeface="Tahoma"/>
              </a:rPr>
              <a:t>продукт</a:t>
            </a:r>
            <a:r>
              <a:rPr lang="ru-RU" sz="1800" spc="-5" dirty="0" err="1">
                <a:cs typeface="Tahoma"/>
              </a:rPr>
              <a:t>ов</a:t>
            </a:r>
            <a:r>
              <a:rPr sz="1800" spc="-80" dirty="0">
                <a:cs typeface="Tahoma"/>
              </a:rPr>
              <a:t> </a:t>
            </a:r>
            <a:r>
              <a:rPr sz="1800" dirty="0">
                <a:cs typeface="Tahoma"/>
              </a:rPr>
              <a:t>и </a:t>
            </a:r>
            <a:r>
              <a:rPr sz="1800" spc="-509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производство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товарных</a:t>
            </a:r>
            <a:r>
              <a:rPr sz="1800" spc="20" dirty="0">
                <a:cs typeface="Tahoma"/>
              </a:rPr>
              <a:t> </a:t>
            </a:r>
            <a:r>
              <a:rPr sz="1800" spc="-5" dirty="0">
                <a:cs typeface="Tahoma"/>
              </a:rPr>
              <a:t>бензинов</a:t>
            </a:r>
            <a:endParaRPr sz="1800" dirty="0">
              <a:cs typeface="Tahom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9CB0DF7B-BC1B-40B0-9628-5105BAD95850}"/>
              </a:ext>
            </a:extLst>
          </p:cNvPr>
          <p:cNvSpPr txBox="1">
            <a:spLocks/>
          </p:cNvSpPr>
          <p:nvPr/>
        </p:nvSpPr>
        <p:spPr>
          <a:xfrm>
            <a:off x="248093" y="4557572"/>
            <a:ext cx="11511516" cy="226728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800" b="0" dirty="0"/>
              <a:t>Таким</a:t>
            </a:r>
            <a:r>
              <a:rPr lang="ru-RU" sz="1800" b="0" spc="-5" dirty="0"/>
              <a:t> образом,</a:t>
            </a:r>
            <a:r>
              <a:rPr lang="ru-RU" sz="1800" b="0" spc="10" dirty="0"/>
              <a:t> </a:t>
            </a:r>
            <a:r>
              <a:rPr lang="ru-RU" sz="1800" b="0" spc="-5" dirty="0"/>
              <a:t>данная</a:t>
            </a:r>
            <a:r>
              <a:rPr lang="ru-RU" sz="1800" b="0" spc="15" dirty="0"/>
              <a:t> </a:t>
            </a:r>
            <a:r>
              <a:rPr lang="ru-RU" sz="1800" b="0" spc="-5" dirty="0"/>
              <a:t>схема</a:t>
            </a:r>
            <a:r>
              <a:rPr lang="ru-RU" sz="1800" b="0" spc="5" dirty="0"/>
              <a:t> </a:t>
            </a:r>
            <a:r>
              <a:rPr lang="ru-RU" sz="1800" b="0" spc="-5" dirty="0"/>
              <a:t>дает</a:t>
            </a:r>
            <a:r>
              <a:rPr lang="ru-RU" sz="1800" b="0" spc="-10" dirty="0"/>
              <a:t> </a:t>
            </a:r>
            <a:r>
              <a:rPr lang="ru-RU" sz="1800" b="0" spc="-5" dirty="0"/>
              <a:t>общее</a:t>
            </a:r>
            <a:r>
              <a:rPr lang="ru-RU" sz="1800" b="0" spc="5" dirty="0"/>
              <a:t> </a:t>
            </a:r>
            <a:r>
              <a:rPr lang="ru-RU" sz="1800" b="0" spc="-5" dirty="0"/>
              <a:t>представление</a:t>
            </a:r>
            <a:r>
              <a:rPr lang="ru-RU" sz="1800" b="0" spc="5" dirty="0"/>
              <a:t> </a:t>
            </a:r>
            <a:r>
              <a:rPr lang="ru-RU" sz="1800" b="0" dirty="0"/>
              <a:t>о</a:t>
            </a:r>
            <a:r>
              <a:rPr lang="ru-RU" sz="1800" b="0" spc="10" dirty="0"/>
              <a:t> </a:t>
            </a:r>
            <a:r>
              <a:rPr lang="ru-RU" sz="1800" b="0" spc="-5" dirty="0"/>
              <a:t>функционировании завода.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800" b="0" spc="-5" dirty="0"/>
              <a:t>Функциональная схема так же, как и химическая модель служит предпосылкой  для аппаратурного оформления процесса.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800" b="0" spc="-5" dirty="0"/>
              <a:t>Функциональная схема является  основой для разработки эскизной части проекта.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800" b="0" spc="-5" dirty="0"/>
              <a:t>Например, из приведенной функциональной схемы видно, что аппаратурное оформление будет состоять из </a:t>
            </a:r>
            <a:r>
              <a:rPr lang="ru-RU" sz="1800" b="0" spc="-5" dirty="0" err="1"/>
              <a:t>дегидраторов</a:t>
            </a:r>
            <a:r>
              <a:rPr lang="ru-RU" sz="1800" b="0" spc="-5" dirty="0"/>
              <a:t> для стадии первичной подготовки  нефти, колонн ректификации для разгонки нефти, реакторов гидроочистки и  печного блока для подогрева сырья до температуры процесса гидроочистки,  блока каталитического риформинга, стабилизационной колонны и сепараторов.  </a:t>
            </a:r>
            <a:endParaRPr lang="ru-RU" sz="1800" b="0" dirty="0"/>
          </a:p>
        </p:txBody>
      </p:sp>
    </p:spTree>
    <p:extLst>
      <p:ext uri="{BB962C8B-B14F-4D97-AF65-F5344CB8AC3E}">
        <p14:creationId xmlns:p14="http://schemas.microsoft.com/office/powerpoint/2010/main" val="122529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Технологическая схема</a:t>
            </a:r>
            <a:endParaRPr lang="ru-RU" sz="3200" dirty="0">
              <a:solidFill>
                <a:schemeClr val="tx1"/>
              </a:solidFill>
            </a:endParaRPr>
          </a:p>
        </p:txBody>
      </p:sp>
      <p:grpSp>
        <p:nvGrpSpPr>
          <p:cNvPr id="108" name="object 6">
            <a:extLst>
              <a:ext uri="{FF2B5EF4-FFF2-40B4-BE49-F238E27FC236}">
                <a16:creationId xmlns:a16="http://schemas.microsoft.com/office/drawing/2014/main" id="{712CD9C9-07D7-4A47-B82E-D3C6EA4B4316}"/>
              </a:ext>
            </a:extLst>
          </p:cNvPr>
          <p:cNvGrpSpPr/>
          <p:nvPr/>
        </p:nvGrpSpPr>
        <p:grpSpPr>
          <a:xfrm>
            <a:off x="3138766" y="2370153"/>
            <a:ext cx="391160" cy="390525"/>
            <a:chOff x="1416302" y="3518209"/>
            <a:chExt cx="391160" cy="390525"/>
          </a:xfrm>
        </p:grpSpPr>
        <p:sp>
          <p:nvSpPr>
            <p:cNvPr id="109" name="object 7">
              <a:extLst>
                <a:ext uri="{FF2B5EF4-FFF2-40B4-BE49-F238E27FC236}">
                  <a16:creationId xmlns:a16="http://schemas.microsoft.com/office/drawing/2014/main" id="{958B27D7-A519-4E73-8457-7D400AAF0DBF}"/>
                </a:ext>
              </a:extLst>
            </p:cNvPr>
            <p:cNvSpPr/>
            <p:nvPr/>
          </p:nvSpPr>
          <p:spPr>
            <a:xfrm>
              <a:off x="1425192" y="3527099"/>
              <a:ext cx="373380" cy="372745"/>
            </a:xfrm>
            <a:custGeom>
              <a:avLst/>
              <a:gdLst/>
              <a:ahLst/>
              <a:cxnLst/>
              <a:rect l="l" t="t" r="r" b="b"/>
              <a:pathLst>
                <a:path w="373380" h="372745">
                  <a:moveTo>
                    <a:pt x="372803" y="0"/>
                  </a:moveTo>
                  <a:lnTo>
                    <a:pt x="0" y="0"/>
                  </a:lnTo>
                  <a:lnTo>
                    <a:pt x="0" y="372127"/>
                  </a:lnTo>
                  <a:lnTo>
                    <a:pt x="372803" y="372127"/>
                  </a:lnTo>
                  <a:lnTo>
                    <a:pt x="372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8">
              <a:extLst>
                <a:ext uri="{FF2B5EF4-FFF2-40B4-BE49-F238E27FC236}">
                  <a16:creationId xmlns:a16="http://schemas.microsoft.com/office/drawing/2014/main" id="{90B31938-63F4-4A9A-BB5F-E002C43E037B}"/>
                </a:ext>
              </a:extLst>
            </p:cNvPr>
            <p:cNvSpPr/>
            <p:nvPr/>
          </p:nvSpPr>
          <p:spPr>
            <a:xfrm>
              <a:off x="1425192" y="3527099"/>
              <a:ext cx="373380" cy="372745"/>
            </a:xfrm>
            <a:custGeom>
              <a:avLst/>
              <a:gdLst/>
              <a:ahLst/>
              <a:cxnLst/>
              <a:rect l="l" t="t" r="r" b="b"/>
              <a:pathLst>
                <a:path w="373380" h="372745">
                  <a:moveTo>
                    <a:pt x="0" y="372127"/>
                  </a:moveTo>
                  <a:lnTo>
                    <a:pt x="372803" y="372127"/>
                  </a:lnTo>
                  <a:lnTo>
                    <a:pt x="372803" y="0"/>
                  </a:lnTo>
                  <a:lnTo>
                    <a:pt x="0" y="0"/>
                  </a:lnTo>
                  <a:lnTo>
                    <a:pt x="0" y="372127"/>
                  </a:lnTo>
                  <a:close/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9">
            <a:extLst>
              <a:ext uri="{FF2B5EF4-FFF2-40B4-BE49-F238E27FC236}">
                <a16:creationId xmlns:a16="http://schemas.microsoft.com/office/drawing/2014/main" id="{ACF863A1-FE21-4254-ACD8-32DBDD3CB59E}"/>
              </a:ext>
            </a:extLst>
          </p:cNvPr>
          <p:cNvSpPr txBox="1"/>
          <p:nvPr/>
        </p:nvSpPr>
        <p:spPr>
          <a:xfrm>
            <a:off x="3147656" y="2379043"/>
            <a:ext cx="373380" cy="31995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35"/>
              </a:spcBef>
            </a:pPr>
            <a:r>
              <a:rPr sz="2050" spc="10" dirty="0">
                <a:cs typeface="Times New Roman"/>
              </a:rPr>
              <a:t>1</a:t>
            </a:r>
            <a:endParaRPr sz="2050" dirty="0">
              <a:cs typeface="Times New Roman"/>
            </a:endParaRPr>
          </a:p>
        </p:txBody>
      </p:sp>
      <p:grpSp>
        <p:nvGrpSpPr>
          <p:cNvPr id="112" name="object 10">
            <a:extLst>
              <a:ext uri="{FF2B5EF4-FFF2-40B4-BE49-F238E27FC236}">
                <a16:creationId xmlns:a16="http://schemas.microsoft.com/office/drawing/2014/main" id="{9DBE2031-C6E3-4257-A271-B98C2D9DE842}"/>
              </a:ext>
            </a:extLst>
          </p:cNvPr>
          <p:cNvGrpSpPr/>
          <p:nvPr/>
        </p:nvGrpSpPr>
        <p:grpSpPr>
          <a:xfrm>
            <a:off x="2765966" y="1191778"/>
            <a:ext cx="5228590" cy="2792095"/>
            <a:chOff x="1043502" y="2339834"/>
            <a:chExt cx="5228590" cy="2792095"/>
          </a:xfrm>
        </p:grpSpPr>
        <p:sp>
          <p:nvSpPr>
            <p:cNvPr id="113" name="object 11">
              <a:extLst>
                <a:ext uri="{FF2B5EF4-FFF2-40B4-BE49-F238E27FC236}">
                  <a16:creationId xmlns:a16="http://schemas.microsoft.com/office/drawing/2014/main" id="{08A2CE05-31DD-4811-9F66-66DFE2536666}"/>
                </a:ext>
              </a:extLst>
            </p:cNvPr>
            <p:cNvSpPr/>
            <p:nvPr/>
          </p:nvSpPr>
          <p:spPr>
            <a:xfrm>
              <a:off x="1052392" y="3709049"/>
              <a:ext cx="290830" cy="0"/>
            </a:xfrm>
            <a:custGeom>
              <a:avLst/>
              <a:gdLst/>
              <a:ahLst/>
              <a:cxnLst/>
              <a:rect l="l" t="t" r="r" b="b"/>
              <a:pathLst>
                <a:path w="290830">
                  <a:moveTo>
                    <a:pt x="0" y="0"/>
                  </a:moveTo>
                  <a:lnTo>
                    <a:pt x="290500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2">
              <a:extLst>
                <a:ext uri="{FF2B5EF4-FFF2-40B4-BE49-F238E27FC236}">
                  <a16:creationId xmlns:a16="http://schemas.microsoft.com/office/drawing/2014/main" id="{A0784F3E-3B3E-4550-92EB-CBA2A88F55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472" y="3654788"/>
              <a:ext cx="108719" cy="108522"/>
            </a:xfrm>
            <a:prstGeom prst="rect">
              <a:avLst/>
            </a:prstGeom>
          </p:spPr>
        </p:pic>
        <p:sp>
          <p:nvSpPr>
            <p:cNvPr id="115" name="object 13">
              <a:extLst>
                <a:ext uri="{FF2B5EF4-FFF2-40B4-BE49-F238E27FC236}">
                  <a16:creationId xmlns:a16="http://schemas.microsoft.com/office/drawing/2014/main" id="{C17C66F7-C87D-466E-A294-3799CEC3FBCD}"/>
                </a:ext>
              </a:extLst>
            </p:cNvPr>
            <p:cNvSpPr/>
            <p:nvPr/>
          </p:nvSpPr>
          <p:spPr>
            <a:xfrm>
              <a:off x="1797995" y="3704236"/>
              <a:ext cx="321945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321585" y="0"/>
                  </a:moveTo>
                  <a:lnTo>
                    <a:pt x="0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4">
              <a:extLst>
                <a:ext uri="{FF2B5EF4-FFF2-40B4-BE49-F238E27FC236}">
                  <a16:creationId xmlns:a16="http://schemas.microsoft.com/office/drawing/2014/main" id="{756C4256-318E-4828-8211-01BB7041DC10}"/>
                </a:ext>
              </a:extLst>
            </p:cNvPr>
            <p:cNvSpPr/>
            <p:nvPr/>
          </p:nvSpPr>
          <p:spPr>
            <a:xfrm>
              <a:off x="3040716" y="2596824"/>
              <a:ext cx="497205" cy="992505"/>
            </a:xfrm>
            <a:custGeom>
              <a:avLst/>
              <a:gdLst/>
              <a:ahLst/>
              <a:cxnLst/>
              <a:rect l="l" t="t" r="r" b="b"/>
              <a:pathLst>
                <a:path w="497204" h="992504">
                  <a:moveTo>
                    <a:pt x="497070" y="0"/>
                  </a:moveTo>
                  <a:lnTo>
                    <a:pt x="0" y="0"/>
                  </a:lnTo>
                  <a:lnTo>
                    <a:pt x="0" y="992325"/>
                  </a:lnTo>
                  <a:lnTo>
                    <a:pt x="497070" y="992325"/>
                  </a:lnTo>
                  <a:lnTo>
                    <a:pt x="497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5">
              <a:extLst>
                <a:ext uri="{FF2B5EF4-FFF2-40B4-BE49-F238E27FC236}">
                  <a16:creationId xmlns:a16="http://schemas.microsoft.com/office/drawing/2014/main" id="{4236DBF7-0F98-4DAC-BB31-AF63B54404AB}"/>
                </a:ext>
              </a:extLst>
            </p:cNvPr>
            <p:cNvSpPr/>
            <p:nvPr/>
          </p:nvSpPr>
          <p:spPr>
            <a:xfrm>
              <a:off x="2792151" y="2348724"/>
              <a:ext cx="746125" cy="1612900"/>
            </a:xfrm>
            <a:custGeom>
              <a:avLst/>
              <a:gdLst/>
              <a:ahLst/>
              <a:cxnLst/>
              <a:rect l="l" t="t" r="r" b="b"/>
              <a:pathLst>
                <a:path w="746125" h="1612900">
                  <a:moveTo>
                    <a:pt x="248564" y="1240425"/>
                  </a:moveTo>
                  <a:lnTo>
                    <a:pt x="745635" y="1240425"/>
                  </a:lnTo>
                  <a:lnTo>
                    <a:pt x="745635" y="248085"/>
                  </a:lnTo>
                  <a:lnTo>
                    <a:pt x="248564" y="248085"/>
                  </a:lnTo>
                  <a:lnTo>
                    <a:pt x="248564" y="1240425"/>
                  </a:lnTo>
                  <a:close/>
                </a:path>
                <a:path w="746125" h="1612900">
                  <a:moveTo>
                    <a:pt x="248564" y="248114"/>
                  </a:moveTo>
                  <a:lnTo>
                    <a:pt x="745547" y="1240425"/>
                  </a:lnTo>
                </a:path>
                <a:path w="746125" h="1612900">
                  <a:moveTo>
                    <a:pt x="248564" y="1240425"/>
                  </a:moveTo>
                  <a:lnTo>
                    <a:pt x="745547" y="248114"/>
                  </a:lnTo>
                </a:path>
                <a:path w="746125" h="1612900">
                  <a:moveTo>
                    <a:pt x="0" y="1612523"/>
                  </a:moveTo>
                  <a:lnTo>
                    <a:pt x="0" y="0"/>
                  </a:lnTo>
                </a:path>
                <a:path w="746125" h="1612900">
                  <a:moveTo>
                    <a:pt x="0" y="0"/>
                  </a:moveTo>
                  <a:lnTo>
                    <a:pt x="496983" y="0"/>
                  </a:lnTo>
                </a:path>
                <a:path w="746125" h="1612900">
                  <a:moveTo>
                    <a:pt x="496983" y="1240425"/>
                  </a:moveTo>
                  <a:lnTo>
                    <a:pt x="496983" y="1488481"/>
                  </a:lnTo>
                </a:path>
                <a:path w="746125" h="1612900">
                  <a:moveTo>
                    <a:pt x="496983" y="0"/>
                  </a:moveTo>
                  <a:lnTo>
                    <a:pt x="496983" y="165847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6">
              <a:extLst>
                <a:ext uri="{FF2B5EF4-FFF2-40B4-BE49-F238E27FC236}">
                  <a16:creationId xmlns:a16="http://schemas.microsoft.com/office/drawing/2014/main" id="{437316E6-E62E-41B6-99C0-54FF5540BF0E}"/>
                </a:ext>
              </a:extLst>
            </p:cNvPr>
            <p:cNvSpPr/>
            <p:nvPr/>
          </p:nvSpPr>
          <p:spPr>
            <a:xfrm>
              <a:off x="3234774" y="2488316"/>
              <a:ext cx="109220" cy="108585"/>
            </a:xfrm>
            <a:custGeom>
              <a:avLst/>
              <a:gdLst/>
              <a:ahLst/>
              <a:cxnLst/>
              <a:rect l="l" t="t" r="r" b="b"/>
              <a:pathLst>
                <a:path w="109220" h="108585">
                  <a:moveTo>
                    <a:pt x="108719" y="0"/>
                  </a:moveTo>
                  <a:lnTo>
                    <a:pt x="82135" y="9599"/>
                  </a:lnTo>
                  <a:lnTo>
                    <a:pt x="54414" y="12799"/>
                  </a:lnTo>
                  <a:lnTo>
                    <a:pt x="26666" y="9599"/>
                  </a:lnTo>
                  <a:lnTo>
                    <a:pt x="0" y="0"/>
                  </a:lnTo>
                  <a:lnTo>
                    <a:pt x="54359" y="108522"/>
                  </a:lnTo>
                  <a:lnTo>
                    <a:pt x="108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7">
              <a:extLst>
                <a:ext uri="{FF2B5EF4-FFF2-40B4-BE49-F238E27FC236}">
                  <a16:creationId xmlns:a16="http://schemas.microsoft.com/office/drawing/2014/main" id="{5DF71F74-8F4A-419E-BE53-11A3B19F4C06}"/>
                </a:ext>
              </a:extLst>
            </p:cNvPr>
            <p:cNvSpPr/>
            <p:nvPr/>
          </p:nvSpPr>
          <p:spPr>
            <a:xfrm>
              <a:off x="3289134" y="3837205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89">
                  <a:moveTo>
                    <a:pt x="0" y="0"/>
                  </a:moveTo>
                  <a:lnTo>
                    <a:pt x="414858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8">
              <a:extLst>
                <a:ext uri="{FF2B5EF4-FFF2-40B4-BE49-F238E27FC236}">
                  <a16:creationId xmlns:a16="http://schemas.microsoft.com/office/drawing/2014/main" id="{5BC1B722-BA6C-4A28-B352-DFB9AA7ACF3F}"/>
                </a:ext>
              </a:extLst>
            </p:cNvPr>
            <p:cNvSpPr/>
            <p:nvPr/>
          </p:nvSpPr>
          <p:spPr>
            <a:xfrm>
              <a:off x="4034828" y="2596824"/>
              <a:ext cx="497205" cy="992505"/>
            </a:xfrm>
            <a:custGeom>
              <a:avLst/>
              <a:gdLst/>
              <a:ahLst/>
              <a:cxnLst/>
              <a:rect l="l" t="t" r="r" b="b"/>
              <a:pathLst>
                <a:path w="497204" h="992504">
                  <a:moveTo>
                    <a:pt x="497070" y="0"/>
                  </a:moveTo>
                  <a:lnTo>
                    <a:pt x="0" y="0"/>
                  </a:lnTo>
                  <a:lnTo>
                    <a:pt x="0" y="992325"/>
                  </a:lnTo>
                  <a:lnTo>
                    <a:pt x="497070" y="992325"/>
                  </a:lnTo>
                  <a:lnTo>
                    <a:pt x="497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9">
              <a:extLst>
                <a:ext uri="{FF2B5EF4-FFF2-40B4-BE49-F238E27FC236}">
                  <a16:creationId xmlns:a16="http://schemas.microsoft.com/office/drawing/2014/main" id="{AFFCB32F-BC5F-4BC9-A385-B533CBF7C5D3}"/>
                </a:ext>
              </a:extLst>
            </p:cNvPr>
            <p:cNvSpPr/>
            <p:nvPr/>
          </p:nvSpPr>
          <p:spPr>
            <a:xfrm>
              <a:off x="3786263" y="2348724"/>
              <a:ext cx="746125" cy="1612900"/>
            </a:xfrm>
            <a:custGeom>
              <a:avLst/>
              <a:gdLst/>
              <a:ahLst/>
              <a:cxnLst/>
              <a:rect l="l" t="t" r="r" b="b"/>
              <a:pathLst>
                <a:path w="746125" h="1612900">
                  <a:moveTo>
                    <a:pt x="248564" y="1240425"/>
                  </a:moveTo>
                  <a:lnTo>
                    <a:pt x="745635" y="1240425"/>
                  </a:lnTo>
                  <a:lnTo>
                    <a:pt x="745635" y="248085"/>
                  </a:lnTo>
                  <a:lnTo>
                    <a:pt x="248564" y="248085"/>
                  </a:lnTo>
                  <a:lnTo>
                    <a:pt x="248564" y="1240425"/>
                  </a:lnTo>
                  <a:close/>
                </a:path>
                <a:path w="746125" h="1612900">
                  <a:moveTo>
                    <a:pt x="248564" y="248114"/>
                  </a:moveTo>
                  <a:lnTo>
                    <a:pt x="745547" y="1240425"/>
                  </a:lnTo>
                </a:path>
                <a:path w="746125" h="1612900">
                  <a:moveTo>
                    <a:pt x="248564" y="1240425"/>
                  </a:moveTo>
                  <a:lnTo>
                    <a:pt x="745547" y="248114"/>
                  </a:lnTo>
                </a:path>
                <a:path w="746125" h="1612900">
                  <a:moveTo>
                    <a:pt x="0" y="1612523"/>
                  </a:moveTo>
                  <a:lnTo>
                    <a:pt x="0" y="0"/>
                  </a:lnTo>
                </a:path>
                <a:path w="746125" h="1612900">
                  <a:moveTo>
                    <a:pt x="0" y="0"/>
                  </a:moveTo>
                  <a:lnTo>
                    <a:pt x="497129" y="0"/>
                  </a:lnTo>
                </a:path>
                <a:path w="746125" h="1612900">
                  <a:moveTo>
                    <a:pt x="497129" y="1240425"/>
                  </a:moveTo>
                  <a:lnTo>
                    <a:pt x="497129" y="1488481"/>
                  </a:lnTo>
                </a:path>
                <a:path w="746125" h="1612900">
                  <a:moveTo>
                    <a:pt x="497129" y="0"/>
                  </a:moveTo>
                  <a:lnTo>
                    <a:pt x="497129" y="165847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0">
              <a:extLst>
                <a:ext uri="{FF2B5EF4-FFF2-40B4-BE49-F238E27FC236}">
                  <a16:creationId xmlns:a16="http://schemas.microsoft.com/office/drawing/2014/main" id="{2D18F236-ED23-420B-A958-1BD24D08EA66}"/>
                </a:ext>
              </a:extLst>
            </p:cNvPr>
            <p:cNvSpPr/>
            <p:nvPr/>
          </p:nvSpPr>
          <p:spPr>
            <a:xfrm>
              <a:off x="4229033" y="2488316"/>
              <a:ext cx="109220" cy="108585"/>
            </a:xfrm>
            <a:custGeom>
              <a:avLst/>
              <a:gdLst/>
              <a:ahLst/>
              <a:cxnLst/>
              <a:rect l="l" t="t" r="r" b="b"/>
              <a:pathLst>
                <a:path w="109220" h="108585">
                  <a:moveTo>
                    <a:pt x="108719" y="0"/>
                  </a:moveTo>
                  <a:lnTo>
                    <a:pt x="82053" y="9599"/>
                  </a:lnTo>
                  <a:lnTo>
                    <a:pt x="54305" y="12799"/>
                  </a:lnTo>
                  <a:lnTo>
                    <a:pt x="26583" y="9599"/>
                  </a:lnTo>
                  <a:lnTo>
                    <a:pt x="0" y="0"/>
                  </a:lnTo>
                  <a:lnTo>
                    <a:pt x="54359" y="108522"/>
                  </a:lnTo>
                  <a:lnTo>
                    <a:pt x="108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21">
              <a:extLst>
                <a:ext uri="{FF2B5EF4-FFF2-40B4-BE49-F238E27FC236}">
                  <a16:creationId xmlns:a16="http://schemas.microsoft.com/office/drawing/2014/main" id="{BA8BD67C-62B9-44D7-88AF-58F5D9A1AB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7544" y="3783002"/>
              <a:ext cx="108719" cy="108464"/>
            </a:xfrm>
            <a:prstGeom prst="rect">
              <a:avLst/>
            </a:prstGeom>
          </p:spPr>
        </p:pic>
        <p:sp>
          <p:nvSpPr>
            <p:cNvPr id="124" name="object 22">
              <a:extLst>
                <a:ext uri="{FF2B5EF4-FFF2-40B4-BE49-F238E27FC236}">
                  <a16:creationId xmlns:a16="http://schemas.microsoft.com/office/drawing/2014/main" id="{2E3138C9-9FB9-4016-8877-F0F051B887D4}"/>
                </a:ext>
              </a:extLst>
            </p:cNvPr>
            <p:cNvSpPr/>
            <p:nvPr/>
          </p:nvSpPr>
          <p:spPr>
            <a:xfrm>
              <a:off x="4283393" y="3837205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89">
                  <a:moveTo>
                    <a:pt x="0" y="0"/>
                  </a:moveTo>
                  <a:lnTo>
                    <a:pt x="414712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3">
              <a:extLst>
                <a:ext uri="{FF2B5EF4-FFF2-40B4-BE49-F238E27FC236}">
                  <a16:creationId xmlns:a16="http://schemas.microsoft.com/office/drawing/2014/main" id="{DEA6EECC-DCD8-4214-A1CE-C68FEA369609}"/>
                </a:ext>
              </a:extLst>
            </p:cNvPr>
            <p:cNvSpPr/>
            <p:nvPr/>
          </p:nvSpPr>
          <p:spPr>
            <a:xfrm>
              <a:off x="5028941" y="2596824"/>
              <a:ext cx="497205" cy="992505"/>
            </a:xfrm>
            <a:custGeom>
              <a:avLst/>
              <a:gdLst/>
              <a:ahLst/>
              <a:cxnLst/>
              <a:rect l="l" t="t" r="r" b="b"/>
              <a:pathLst>
                <a:path w="497204" h="992504">
                  <a:moveTo>
                    <a:pt x="497070" y="0"/>
                  </a:moveTo>
                  <a:lnTo>
                    <a:pt x="0" y="0"/>
                  </a:lnTo>
                  <a:lnTo>
                    <a:pt x="0" y="992325"/>
                  </a:lnTo>
                  <a:lnTo>
                    <a:pt x="497070" y="992325"/>
                  </a:lnTo>
                  <a:lnTo>
                    <a:pt x="497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4">
              <a:extLst>
                <a:ext uri="{FF2B5EF4-FFF2-40B4-BE49-F238E27FC236}">
                  <a16:creationId xmlns:a16="http://schemas.microsoft.com/office/drawing/2014/main" id="{8E040775-560F-4B27-AA06-43C633CA42CF}"/>
                </a:ext>
              </a:extLst>
            </p:cNvPr>
            <p:cNvSpPr/>
            <p:nvPr/>
          </p:nvSpPr>
          <p:spPr>
            <a:xfrm>
              <a:off x="4780376" y="2348724"/>
              <a:ext cx="746125" cy="1736725"/>
            </a:xfrm>
            <a:custGeom>
              <a:avLst/>
              <a:gdLst/>
              <a:ahLst/>
              <a:cxnLst/>
              <a:rect l="l" t="t" r="r" b="b"/>
              <a:pathLst>
                <a:path w="746125" h="1736725">
                  <a:moveTo>
                    <a:pt x="248564" y="1240425"/>
                  </a:moveTo>
                  <a:lnTo>
                    <a:pt x="745635" y="1240425"/>
                  </a:lnTo>
                  <a:lnTo>
                    <a:pt x="745635" y="248085"/>
                  </a:lnTo>
                  <a:lnTo>
                    <a:pt x="248564" y="248085"/>
                  </a:lnTo>
                  <a:lnTo>
                    <a:pt x="248564" y="1240425"/>
                  </a:lnTo>
                  <a:close/>
                </a:path>
                <a:path w="746125" h="1736725">
                  <a:moveTo>
                    <a:pt x="248564" y="248114"/>
                  </a:moveTo>
                  <a:lnTo>
                    <a:pt x="745547" y="1240425"/>
                  </a:lnTo>
                </a:path>
                <a:path w="746125" h="1736725">
                  <a:moveTo>
                    <a:pt x="248564" y="1240425"/>
                  </a:moveTo>
                  <a:lnTo>
                    <a:pt x="745547" y="248114"/>
                  </a:lnTo>
                </a:path>
                <a:path w="746125" h="1736725">
                  <a:moveTo>
                    <a:pt x="0" y="1612523"/>
                  </a:moveTo>
                  <a:lnTo>
                    <a:pt x="0" y="0"/>
                  </a:lnTo>
                  <a:lnTo>
                    <a:pt x="497129" y="0"/>
                  </a:lnTo>
                </a:path>
                <a:path w="746125" h="1736725">
                  <a:moveTo>
                    <a:pt x="497129" y="1240425"/>
                  </a:moveTo>
                  <a:lnTo>
                    <a:pt x="497129" y="1736566"/>
                  </a:lnTo>
                </a:path>
                <a:path w="746125" h="1736725">
                  <a:moveTo>
                    <a:pt x="497129" y="0"/>
                  </a:moveTo>
                  <a:lnTo>
                    <a:pt x="497129" y="165847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5">
              <a:extLst>
                <a:ext uri="{FF2B5EF4-FFF2-40B4-BE49-F238E27FC236}">
                  <a16:creationId xmlns:a16="http://schemas.microsoft.com/office/drawing/2014/main" id="{6558006D-55B3-4B91-8EE9-3E258D0CB0E4}"/>
                </a:ext>
              </a:extLst>
            </p:cNvPr>
            <p:cNvSpPr/>
            <p:nvPr/>
          </p:nvSpPr>
          <p:spPr>
            <a:xfrm>
              <a:off x="5223145" y="2488316"/>
              <a:ext cx="109220" cy="108585"/>
            </a:xfrm>
            <a:custGeom>
              <a:avLst/>
              <a:gdLst/>
              <a:ahLst/>
              <a:cxnLst/>
              <a:rect l="l" t="t" r="r" b="b"/>
              <a:pathLst>
                <a:path w="109220" h="108585">
                  <a:moveTo>
                    <a:pt x="108719" y="0"/>
                  </a:moveTo>
                  <a:lnTo>
                    <a:pt x="82115" y="9599"/>
                  </a:lnTo>
                  <a:lnTo>
                    <a:pt x="54359" y="12799"/>
                  </a:lnTo>
                  <a:lnTo>
                    <a:pt x="26604" y="9599"/>
                  </a:lnTo>
                  <a:lnTo>
                    <a:pt x="0" y="0"/>
                  </a:lnTo>
                  <a:lnTo>
                    <a:pt x="54359" y="108522"/>
                  </a:lnTo>
                  <a:lnTo>
                    <a:pt x="108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26">
              <a:extLst>
                <a:ext uri="{FF2B5EF4-FFF2-40B4-BE49-F238E27FC236}">
                  <a16:creationId xmlns:a16="http://schemas.microsoft.com/office/drawing/2014/main" id="{0A92C3FE-4080-4799-985A-AA5C73FA384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656" y="3783002"/>
              <a:ext cx="108719" cy="108464"/>
            </a:xfrm>
            <a:prstGeom prst="rect">
              <a:avLst/>
            </a:prstGeom>
          </p:spPr>
        </p:pic>
        <p:sp>
          <p:nvSpPr>
            <p:cNvPr id="129" name="object 27">
              <a:extLst>
                <a:ext uri="{FF2B5EF4-FFF2-40B4-BE49-F238E27FC236}">
                  <a16:creationId xmlns:a16="http://schemas.microsoft.com/office/drawing/2014/main" id="{18729AB0-ED92-41CA-B5DD-EBF874ECE3F8}"/>
                </a:ext>
              </a:extLst>
            </p:cNvPr>
            <p:cNvSpPr/>
            <p:nvPr/>
          </p:nvSpPr>
          <p:spPr>
            <a:xfrm>
              <a:off x="2450356" y="4085290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4">
                  <a:moveTo>
                    <a:pt x="0" y="0"/>
                  </a:moveTo>
                  <a:lnTo>
                    <a:pt x="2827148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28">
              <a:extLst>
                <a:ext uri="{FF2B5EF4-FFF2-40B4-BE49-F238E27FC236}">
                  <a16:creationId xmlns:a16="http://schemas.microsoft.com/office/drawing/2014/main" id="{93B30B08-0AC6-4595-A4A6-D7586DDFC3A4}"/>
                </a:ext>
              </a:extLst>
            </p:cNvPr>
            <p:cNvSpPr/>
            <p:nvPr/>
          </p:nvSpPr>
          <p:spPr>
            <a:xfrm>
              <a:off x="2201865" y="3520156"/>
              <a:ext cx="373380" cy="372745"/>
            </a:xfrm>
            <a:custGeom>
              <a:avLst/>
              <a:gdLst/>
              <a:ahLst/>
              <a:cxnLst/>
              <a:rect l="l" t="t" r="r" b="b"/>
              <a:pathLst>
                <a:path w="373380" h="372745">
                  <a:moveTo>
                    <a:pt x="186386" y="0"/>
                  </a:moveTo>
                  <a:lnTo>
                    <a:pt x="136839" y="6645"/>
                  </a:lnTo>
                  <a:lnTo>
                    <a:pt x="92316" y="25401"/>
                  </a:lnTo>
                  <a:lnTo>
                    <a:pt x="54593" y="54498"/>
                  </a:lnTo>
                  <a:lnTo>
                    <a:pt x="25448" y="92164"/>
                  </a:lnTo>
                  <a:lnTo>
                    <a:pt x="6658" y="136629"/>
                  </a:lnTo>
                  <a:lnTo>
                    <a:pt x="0" y="186122"/>
                  </a:lnTo>
                  <a:lnTo>
                    <a:pt x="6658" y="235585"/>
                  </a:lnTo>
                  <a:lnTo>
                    <a:pt x="25448" y="280032"/>
                  </a:lnTo>
                  <a:lnTo>
                    <a:pt x="54593" y="317689"/>
                  </a:lnTo>
                  <a:lnTo>
                    <a:pt x="92316" y="346782"/>
                  </a:lnTo>
                  <a:lnTo>
                    <a:pt x="136839" y="365539"/>
                  </a:lnTo>
                  <a:lnTo>
                    <a:pt x="186386" y="372185"/>
                  </a:lnTo>
                  <a:lnTo>
                    <a:pt x="235969" y="365539"/>
                  </a:lnTo>
                  <a:lnTo>
                    <a:pt x="280515" y="346782"/>
                  </a:lnTo>
                  <a:lnTo>
                    <a:pt x="318249" y="317689"/>
                  </a:lnTo>
                  <a:lnTo>
                    <a:pt x="347398" y="280032"/>
                  </a:lnTo>
                  <a:lnTo>
                    <a:pt x="366189" y="235585"/>
                  </a:lnTo>
                  <a:lnTo>
                    <a:pt x="372846" y="186122"/>
                  </a:lnTo>
                  <a:lnTo>
                    <a:pt x="366189" y="136629"/>
                  </a:lnTo>
                  <a:lnTo>
                    <a:pt x="347398" y="92164"/>
                  </a:lnTo>
                  <a:lnTo>
                    <a:pt x="318249" y="54498"/>
                  </a:lnTo>
                  <a:lnTo>
                    <a:pt x="280515" y="25401"/>
                  </a:lnTo>
                  <a:lnTo>
                    <a:pt x="235969" y="6645"/>
                  </a:lnTo>
                  <a:lnTo>
                    <a:pt x="186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29">
              <a:extLst>
                <a:ext uri="{FF2B5EF4-FFF2-40B4-BE49-F238E27FC236}">
                  <a16:creationId xmlns:a16="http://schemas.microsoft.com/office/drawing/2014/main" id="{74B8BAE1-D225-4EC0-97B3-556D9BA1A9B8}"/>
                </a:ext>
              </a:extLst>
            </p:cNvPr>
            <p:cNvSpPr/>
            <p:nvPr/>
          </p:nvSpPr>
          <p:spPr>
            <a:xfrm>
              <a:off x="2201865" y="3520156"/>
              <a:ext cx="373380" cy="372745"/>
            </a:xfrm>
            <a:custGeom>
              <a:avLst/>
              <a:gdLst/>
              <a:ahLst/>
              <a:cxnLst/>
              <a:rect l="l" t="t" r="r" b="b"/>
              <a:pathLst>
                <a:path w="373380" h="372745">
                  <a:moveTo>
                    <a:pt x="372846" y="186122"/>
                  </a:moveTo>
                  <a:lnTo>
                    <a:pt x="366189" y="136629"/>
                  </a:lnTo>
                  <a:lnTo>
                    <a:pt x="347398" y="92164"/>
                  </a:lnTo>
                  <a:lnTo>
                    <a:pt x="318249" y="54498"/>
                  </a:lnTo>
                  <a:lnTo>
                    <a:pt x="280515" y="25401"/>
                  </a:lnTo>
                  <a:lnTo>
                    <a:pt x="235969" y="6645"/>
                  </a:lnTo>
                  <a:lnTo>
                    <a:pt x="186386" y="0"/>
                  </a:lnTo>
                  <a:lnTo>
                    <a:pt x="136839" y="6645"/>
                  </a:lnTo>
                  <a:lnTo>
                    <a:pt x="92316" y="25401"/>
                  </a:lnTo>
                  <a:lnTo>
                    <a:pt x="54593" y="54498"/>
                  </a:lnTo>
                  <a:lnTo>
                    <a:pt x="25448" y="92164"/>
                  </a:lnTo>
                  <a:lnTo>
                    <a:pt x="6658" y="136629"/>
                  </a:lnTo>
                  <a:lnTo>
                    <a:pt x="0" y="186122"/>
                  </a:lnTo>
                  <a:lnTo>
                    <a:pt x="6658" y="235585"/>
                  </a:lnTo>
                  <a:lnTo>
                    <a:pt x="25448" y="280032"/>
                  </a:lnTo>
                  <a:lnTo>
                    <a:pt x="54593" y="317689"/>
                  </a:lnTo>
                  <a:lnTo>
                    <a:pt x="92316" y="346782"/>
                  </a:lnTo>
                  <a:lnTo>
                    <a:pt x="136839" y="365539"/>
                  </a:lnTo>
                  <a:lnTo>
                    <a:pt x="186386" y="372185"/>
                  </a:lnTo>
                  <a:lnTo>
                    <a:pt x="235969" y="365539"/>
                  </a:lnTo>
                  <a:lnTo>
                    <a:pt x="280515" y="346782"/>
                  </a:lnTo>
                  <a:lnTo>
                    <a:pt x="318249" y="317689"/>
                  </a:lnTo>
                  <a:lnTo>
                    <a:pt x="347398" y="280032"/>
                  </a:lnTo>
                  <a:lnTo>
                    <a:pt x="366189" y="235585"/>
                  </a:lnTo>
                  <a:lnTo>
                    <a:pt x="372846" y="186122"/>
                  </a:lnTo>
                  <a:close/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30">
              <a:extLst>
                <a:ext uri="{FF2B5EF4-FFF2-40B4-BE49-F238E27FC236}">
                  <a16:creationId xmlns:a16="http://schemas.microsoft.com/office/drawing/2014/main" id="{5AE1DE05-6417-4ED2-989B-1D20409B0E5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9642" y="3576605"/>
              <a:ext cx="272317" cy="271912"/>
            </a:xfrm>
            <a:prstGeom prst="rect">
              <a:avLst/>
            </a:prstGeom>
          </p:spPr>
        </p:pic>
        <p:pic>
          <p:nvPicPr>
            <p:cNvPr id="133" name="object 31">
              <a:extLst>
                <a:ext uri="{FF2B5EF4-FFF2-40B4-BE49-F238E27FC236}">
                  <a16:creationId xmlns:a16="http://schemas.microsoft.com/office/drawing/2014/main" id="{76582AD1-C2A4-4DE5-8E88-2937EC44613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145" y="3649975"/>
              <a:ext cx="108719" cy="108522"/>
            </a:xfrm>
            <a:prstGeom prst="rect">
              <a:avLst/>
            </a:prstGeom>
          </p:spPr>
        </p:pic>
        <p:sp>
          <p:nvSpPr>
            <p:cNvPr id="134" name="object 32">
              <a:extLst>
                <a:ext uri="{FF2B5EF4-FFF2-40B4-BE49-F238E27FC236}">
                  <a16:creationId xmlns:a16="http://schemas.microsoft.com/office/drawing/2014/main" id="{39924AAA-09FD-430A-B0AA-899FBAE40254}"/>
                </a:ext>
              </a:extLst>
            </p:cNvPr>
            <p:cNvSpPr/>
            <p:nvPr/>
          </p:nvSpPr>
          <p:spPr>
            <a:xfrm>
              <a:off x="2574566" y="3714009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315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3">
              <a:extLst>
                <a:ext uri="{FF2B5EF4-FFF2-40B4-BE49-F238E27FC236}">
                  <a16:creationId xmlns:a16="http://schemas.microsoft.com/office/drawing/2014/main" id="{8710991C-D8AB-421B-A9DF-AFAC82B649CF}"/>
                </a:ext>
              </a:extLst>
            </p:cNvPr>
            <p:cNvSpPr/>
            <p:nvPr/>
          </p:nvSpPr>
          <p:spPr>
            <a:xfrm>
              <a:off x="2683432" y="3659748"/>
              <a:ext cx="109220" cy="108585"/>
            </a:xfrm>
            <a:custGeom>
              <a:avLst/>
              <a:gdLst/>
              <a:ahLst/>
              <a:cxnLst/>
              <a:rect l="l" t="t" r="r" b="b"/>
              <a:pathLst>
                <a:path w="109219" h="108585">
                  <a:moveTo>
                    <a:pt x="0" y="0"/>
                  </a:moveTo>
                  <a:lnTo>
                    <a:pt x="9617" y="26556"/>
                  </a:lnTo>
                  <a:lnTo>
                    <a:pt x="12822" y="54261"/>
                  </a:lnTo>
                  <a:lnTo>
                    <a:pt x="9617" y="81966"/>
                  </a:lnTo>
                  <a:lnTo>
                    <a:pt x="0" y="108522"/>
                  </a:lnTo>
                  <a:lnTo>
                    <a:pt x="108719" y="54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4">
              <a:extLst>
                <a:ext uri="{FF2B5EF4-FFF2-40B4-BE49-F238E27FC236}">
                  <a16:creationId xmlns:a16="http://schemas.microsoft.com/office/drawing/2014/main" id="{40029FDB-FA7E-44D8-A9B8-91F86D87353D}"/>
                </a:ext>
              </a:extLst>
            </p:cNvPr>
            <p:cNvSpPr/>
            <p:nvPr/>
          </p:nvSpPr>
          <p:spPr>
            <a:xfrm>
              <a:off x="2328646" y="3882569"/>
              <a:ext cx="121920" cy="450850"/>
            </a:xfrm>
            <a:custGeom>
              <a:avLst/>
              <a:gdLst/>
              <a:ahLst/>
              <a:cxnLst/>
              <a:rect l="l" t="t" r="r" b="b"/>
              <a:pathLst>
                <a:path w="121919" h="450850">
                  <a:moveTo>
                    <a:pt x="0" y="0"/>
                  </a:moveTo>
                  <a:lnTo>
                    <a:pt x="0" y="450806"/>
                  </a:lnTo>
                </a:path>
                <a:path w="121919" h="450850">
                  <a:moveTo>
                    <a:pt x="121710" y="202721"/>
                  </a:moveTo>
                  <a:lnTo>
                    <a:pt x="121710" y="81275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5">
              <a:extLst>
                <a:ext uri="{FF2B5EF4-FFF2-40B4-BE49-F238E27FC236}">
                  <a16:creationId xmlns:a16="http://schemas.microsoft.com/office/drawing/2014/main" id="{3AC55445-4545-440D-A931-64296AED96F1}"/>
                </a:ext>
              </a:extLst>
            </p:cNvPr>
            <p:cNvSpPr/>
            <p:nvPr/>
          </p:nvSpPr>
          <p:spPr>
            <a:xfrm>
              <a:off x="2395997" y="3881694"/>
              <a:ext cx="109220" cy="108585"/>
            </a:xfrm>
            <a:custGeom>
              <a:avLst/>
              <a:gdLst/>
              <a:ahLst/>
              <a:cxnLst/>
              <a:rect l="l" t="t" r="r" b="b"/>
              <a:pathLst>
                <a:path w="109219" h="108585">
                  <a:moveTo>
                    <a:pt x="54359" y="0"/>
                  </a:moveTo>
                  <a:lnTo>
                    <a:pt x="0" y="108522"/>
                  </a:lnTo>
                  <a:lnTo>
                    <a:pt x="26604" y="98914"/>
                  </a:lnTo>
                  <a:lnTo>
                    <a:pt x="54359" y="95712"/>
                  </a:lnTo>
                  <a:lnTo>
                    <a:pt x="82115" y="98914"/>
                  </a:lnTo>
                  <a:lnTo>
                    <a:pt x="108719" y="108522"/>
                  </a:lnTo>
                  <a:lnTo>
                    <a:pt x="543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36">
              <a:extLst>
                <a:ext uri="{FF2B5EF4-FFF2-40B4-BE49-F238E27FC236}">
                  <a16:creationId xmlns:a16="http://schemas.microsoft.com/office/drawing/2014/main" id="{6F8ECC86-E229-4955-A004-FE658BBF35E3}"/>
                </a:ext>
              </a:extLst>
            </p:cNvPr>
            <p:cNvSpPr/>
            <p:nvPr/>
          </p:nvSpPr>
          <p:spPr>
            <a:xfrm>
              <a:off x="4159037" y="4209333"/>
              <a:ext cx="373380" cy="496570"/>
            </a:xfrm>
            <a:custGeom>
              <a:avLst/>
              <a:gdLst/>
              <a:ahLst/>
              <a:cxnLst/>
              <a:rect l="l" t="t" r="r" b="b"/>
              <a:pathLst>
                <a:path w="373379" h="496570">
                  <a:moveTo>
                    <a:pt x="372803" y="0"/>
                  </a:moveTo>
                  <a:lnTo>
                    <a:pt x="0" y="0"/>
                  </a:lnTo>
                  <a:lnTo>
                    <a:pt x="0" y="496170"/>
                  </a:lnTo>
                  <a:lnTo>
                    <a:pt x="372803" y="496170"/>
                  </a:lnTo>
                  <a:lnTo>
                    <a:pt x="372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37">
              <a:extLst>
                <a:ext uri="{FF2B5EF4-FFF2-40B4-BE49-F238E27FC236}">
                  <a16:creationId xmlns:a16="http://schemas.microsoft.com/office/drawing/2014/main" id="{0DFD384E-6B1A-4DBE-997A-E96A2CD8F867}"/>
                </a:ext>
              </a:extLst>
            </p:cNvPr>
            <p:cNvSpPr/>
            <p:nvPr/>
          </p:nvSpPr>
          <p:spPr>
            <a:xfrm>
              <a:off x="4159037" y="4209333"/>
              <a:ext cx="373380" cy="496570"/>
            </a:xfrm>
            <a:custGeom>
              <a:avLst/>
              <a:gdLst/>
              <a:ahLst/>
              <a:cxnLst/>
              <a:rect l="l" t="t" r="r" b="b"/>
              <a:pathLst>
                <a:path w="373379" h="496570">
                  <a:moveTo>
                    <a:pt x="0" y="496170"/>
                  </a:moveTo>
                  <a:lnTo>
                    <a:pt x="372803" y="496170"/>
                  </a:lnTo>
                  <a:lnTo>
                    <a:pt x="372803" y="0"/>
                  </a:lnTo>
                  <a:lnTo>
                    <a:pt x="0" y="0"/>
                  </a:lnTo>
                  <a:lnTo>
                    <a:pt x="0" y="496170"/>
                  </a:lnTo>
                  <a:close/>
                </a:path>
              </a:pathLst>
            </a:custGeom>
            <a:ln w="175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38">
              <a:extLst>
                <a:ext uri="{FF2B5EF4-FFF2-40B4-BE49-F238E27FC236}">
                  <a16:creationId xmlns:a16="http://schemas.microsoft.com/office/drawing/2014/main" id="{172B44BF-0040-46BE-99B3-BD7E740E83E6}"/>
                </a:ext>
              </a:extLst>
            </p:cNvPr>
            <p:cNvSpPr/>
            <p:nvPr/>
          </p:nvSpPr>
          <p:spPr>
            <a:xfrm>
              <a:off x="5525923" y="3844090"/>
              <a:ext cx="248920" cy="1109980"/>
            </a:xfrm>
            <a:custGeom>
              <a:avLst/>
              <a:gdLst/>
              <a:ahLst/>
              <a:cxnLst/>
              <a:rect l="l" t="t" r="r" b="b"/>
              <a:pathLst>
                <a:path w="248920" h="1109979">
                  <a:moveTo>
                    <a:pt x="248535" y="0"/>
                  </a:moveTo>
                  <a:lnTo>
                    <a:pt x="0" y="0"/>
                  </a:lnTo>
                  <a:lnTo>
                    <a:pt x="0" y="1109483"/>
                  </a:lnTo>
                  <a:lnTo>
                    <a:pt x="248535" y="1109483"/>
                  </a:lnTo>
                  <a:lnTo>
                    <a:pt x="248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9">
              <a:extLst>
                <a:ext uri="{FF2B5EF4-FFF2-40B4-BE49-F238E27FC236}">
                  <a16:creationId xmlns:a16="http://schemas.microsoft.com/office/drawing/2014/main" id="{3B06A29B-2BC0-4666-9271-FBEBBC456873}"/>
                </a:ext>
              </a:extLst>
            </p:cNvPr>
            <p:cNvSpPr/>
            <p:nvPr/>
          </p:nvSpPr>
          <p:spPr>
            <a:xfrm>
              <a:off x="5525923" y="3844090"/>
              <a:ext cx="248920" cy="1109980"/>
            </a:xfrm>
            <a:custGeom>
              <a:avLst/>
              <a:gdLst/>
              <a:ahLst/>
              <a:cxnLst/>
              <a:rect l="l" t="t" r="r" b="b"/>
              <a:pathLst>
                <a:path w="248920" h="1109979">
                  <a:moveTo>
                    <a:pt x="0" y="1109483"/>
                  </a:moveTo>
                  <a:lnTo>
                    <a:pt x="248535" y="1109483"/>
                  </a:lnTo>
                  <a:lnTo>
                    <a:pt x="248535" y="0"/>
                  </a:lnTo>
                  <a:lnTo>
                    <a:pt x="0" y="0"/>
                  </a:lnTo>
                  <a:lnTo>
                    <a:pt x="0" y="1109483"/>
                  </a:lnTo>
                  <a:close/>
                </a:path>
              </a:pathLst>
            </a:custGeom>
            <a:ln w="175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0">
              <a:extLst>
                <a:ext uri="{FF2B5EF4-FFF2-40B4-BE49-F238E27FC236}">
                  <a16:creationId xmlns:a16="http://schemas.microsoft.com/office/drawing/2014/main" id="{FCA7159C-CD8D-4A39-B1EF-DFECCB1BEB16}"/>
                </a:ext>
              </a:extLst>
            </p:cNvPr>
            <p:cNvSpPr/>
            <p:nvPr/>
          </p:nvSpPr>
          <p:spPr>
            <a:xfrm>
              <a:off x="4159034" y="3952506"/>
              <a:ext cx="1616075" cy="762000"/>
            </a:xfrm>
            <a:custGeom>
              <a:avLst/>
              <a:gdLst/>
              <a:ahLst/>
              <a:cxnLst/>
              <a:rect l="l" t="t" r="r" b="b"/>
              <a:pathLst>
                <a:path w="1616075" h="762000">
                  <a:moveTo>
                    <a:pt x="372770" y="496163"/>
                  </a:moveTo>
                  <a:lnTo>
                    <a:pt x="0" y="496163"/>
                  </a:lnTo>
                  <a:lnTo>
                    <a:pt x="0" y="513664"/>
                  </a:lnTo>
                  <a:lnTo>
                    <a:pt x="372770" y="513664"/>
                  </a:lnTo>
                  <a:lnTo>
                    <a:pt x="372770" y="496163"/>
                  </a:lnTo>
                  <a:close/>
                </a:path>
                <a:path w="1616075" h="762000">
                  <a:moveTo>
                    <a:pt x="1615452" y="744245"/>
                  </a:moveTo>
                  <a:lnTo>
                    <a:pt x="1366888" y="744245"/>
                  </a:lnTo>
                  <a:lnTo>
                    <a:pt x="1366888" y="761758"/>
                  </a:lnTo>
                  <a:lnTo>
                    <a:pt x="1615452" y="761758"/>
                  </a:lnTo>
                  <a:lnTo>
                    <a:pt x="1615452" y="744245"/>
                  </a:lnTo>
                  <a:close/>
                </a:path>
                <a:path w="1616075" h="762000">
                  <a:moveTo>
                    <a:pt x="1615452" y="622503"/>
                  </a:moveTo>
                  <a:lnTo>
                    <a:pt x="1366888" y="622503"/>
                  </a:lnTo>
                  <a:lnTo>
                    <a:pt x="1366888" y="640003"/>
                  </a:lnTo>
                  <a:lnTo>
                    <a:pt x="1615452" y="640003"/>
                  </a:lnTo>
                  <a:lnTo>
                    <a:pt x="1615452" y="622503"/>
                  </a:lnTo>
                  <a:close/>
                </a:path>
                <a:path w="1616075" h="762000">
                  <a:moveTo>
                    <a:pt x="1615452" y="496163"/>
                  </a:moveTo>
                  <a:lnTo>
                    <a:pt x="1366888" y="496163"/>
                  </a:lnTo>
                  <a:lnTo>
                    <a:pt x="1366888" y="513664"/>
                  </a:lnTo>
                  <a:lnTo>
                    <a:pt x="1615452" y="513664"/>
                  </a:lnTo>
                  <a:lnTo>
                    <a:pt x="1615452" y="496163"/>
                  </a:lnTo>
                  <a:close/>
                </a:path>
                <a:path w="1616075" h="762000">
                  <a:moveTo>
                    <a:pt x="1615452" y="372122"/>
                  </a:moveTo>
                  <a:lnTo>
                    <a:pt x="1366888" y="372122"/>
                  </a:lnTo>
                  <a:lnTo>
                    <a:pt x="1366888" y="389623"/>
                  </a:lnTo>
                  <a:lnTo>
                    <a:pt x="1615452" y="389623"/>
                  </a:lnTo>
                  <a:lnTo>
                    <a:pt x="1615452" y="372122"/>
                  </a:lnTo>
                  <a:close/>
                </a:path>
                <a:path w="1616075" h="762000">
                  <a:moveTo>
                    <a:pt x="1615452" y="124040"/>
                  </a:moveTo>
                  <a:lnTo>
                    <a:pt x="1366888" y="124040"/>
                  </a:lnTo>
                  <a:lnTo>
                    <a:pt x="1366888" y="141541"/>
                  </a:lnTo>
                  <a:lnTo>
                    <a:pt x="1615452" y="141541"/>
                  </a:lnTo>
                  <a:lnTo>
                    <a:pt x="1615452" y="124040"/>
                  </a:lnTo>
                  <a:close/>
                </a:path>
                <a:path w="1616075" h="762000">
                  <a:moveTo>
                    <a:pt x="1615452" y="0"/>
                  </a:moveTo>
                  <a:lnTo>
                    <a:pt x="1366888" y="0"/>
                  </a:lnTo>
                  <a:lnTo>
                    <a:pt x="1366888" y="17500"/>
                  </a:lnTo>
                  <a:lnTo>
                    <a:pt x="1615452" y="17500"/>
                  </a:lnTo>
                  <a:lnTo>
                    <a:pt x="16154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41">
              <a:extLst>
                <a:ext uri="{FF2B5EF4-FFF2-40B4-BE49-F238E27FC236}">
                  <a16:creationId xmlns:a16="http://schemas.microsoft.com/office/drawing/2014/main" id="{F82784B9-94D4-4B94-BBF1-74168DFA782F}"/>
                </a:ext>
              </a:extLst>
            </p:cNvPr>
            <p:cNvSpPr/>
            <p:nvPr/>
          </p:nvSpPr>
          <p:spPr>
            <a:xfrm>
              <a:off x="4341260" y="3713134"/>
              <a:ext cx="1309370" cy="1364615"/>
            </a:xfrm>
            <a:custGeom>
              <a:avLst/>
              <a:gdLst/>
              <a:ahLst/>
              <a:cxnLst/>
              <a:rect l="l" t="t" r="r" b="b"/>
              <a:pathLst>
                <a:path w="1309370" h="1364614">
                  <a:moveTo>
                    <a:pt x="1309019" y="130956"/>
                  </a:moveTo>
                  <a:lnTo>
                    <a:pt x="1309019" y="0"/>
                  </a:lnTo>
                </a:path>
                <a:path w="1309370" h="1364614">
                  <a:moveTo>
                    <a:pt x="1309019" y="1240440"/>
                  </a:moveTo>
                  <a:lnTo>
                    <a:pt x="1309019" y="1364482"/>
                  </a:lnTo>
                </a:path>
                <a:path w="1309370" h="1364614">
                  <a:moveTo>
                    <a:pt x="0" y="992369"/>
                  </a:moveTo>
                  <a:lnTo>
                    <a:pt x="0" y="1116412"/>
                  </a:lnTo>
                </a:path>
                <a:path w="1309370" h="1364614">
                  <a:moveTo>
                    <a:pt x="190551" y="620241"/>
                  </a:moveTo>
                  <a:lnTo>
                    <a:pt x="1102393" y="620241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42">
              <a:extLst>
                <a:ext uri="{FF2B5EF4-FFF2-40B4-BE49-F238E27FC236}">
                  <a16:creationId xmlns:a16="http://schemas.microsoft.com/office/drawing/2014/main" id="{38C6852A-07C4-4C00-91F0-F3DB024B160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7204" y="4279114"/>
              <a:ext cx="108719" cy="108522"/>
            </a:xfrm>
            <a:prstGeom prst="rect">
              <a:avLst/>
            </a:prstGeom>
          </p:spPr>
        </p:pic>
        <p:sp>
          <p:nvSpPr>
            <p:cNvPr id="145" name="object 43">
              <a:extLst>
                <a:ext uri="{FF2B5EF4-FFF2-40B4-BE49-F238E27FC236}">
                  <a16:creationId xmlns:a16="http://schemas.microsoft.com/office/drawing/2014/main" id="{829C2792-64DD-4CB4-BF1D-779C533E9CAE}"/>
                </a:ext>
              </a:extLst>
            </p:cNvPr>
            <p:cNvSpPr/>
            <p:nvPr/>
          </p:nvSpPr>
          <p:spPr>
            <a:xfrm>
              <a:off x="2328646" y="4333375"/>
              <a:ext cx="1748155" cy="0"/>
            </a:xfrm>
            <a:custGeom>
              <a:avLst/>
              <a:gdLst/>
              <a:ahLst/>
              <a:cxnLst/>
              <a:rect l="l" t="t" r="r" b="b"/>
              <a:pathLst>
                <a:path w="1748154">
                  <a:moveTo>
                    <a:pt x="0" y="0"/>
                  </a:moveTo>
                  <a:lnTo>
                    <a:pt x="1748120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44">
              <a:extLst>
                <a:ext uri="{FF2B5EF4-FFF2-40B4-BE49-F238E27FC236}">
                  <a16:creationId xmlns:a16="http://schemas.microsoft.com/office/drawing/2014/main" id="{DE43D9E8-3E1E-4DEE-9828-0D47110B4B4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0318" y="4279114"/>
              <a:ext cx="108719" cy="108522"/>
            </a:xfrm>
            <a:prstGeom prst="rect">
              <a:avLst/>
            </a:prstGeom>
          </p:spPr>
        </p:pic>
        <p:sp>
          <p:nvSpPr>
            <p:cNvPr id="147" name="object 45">
              <a:extLst>
                <a:ext uri="{FF2B5EF4-FFF2-40B4-BE49-F238E27FC236}">
                  <a16:creationId xmlns:a16="http://schemas.microsoft.com/office/drawing/2014/main" id="{7C93455B-AD74-4434-9C8B-AA583F1E2A13}"/>
                </a:ext>
              </a:extLst>
            </p:cNvPr>
            <p:cNvSpPr/>
            <p:nvPr/>
          </p:nvSpPr>
          <p:spPr>
            <a:xfrm>
              <a:off x="1611593" y="3981377"/>
              <a:ext cx="2729865" cy="848360"/>
            </a:xfrm>
            <a:custGeom>
              <a:avLst/>
              <a:gdLst/>
              <a:ahLst/>
              <a:cxnLst/>
              <a:rect l="l" t="t" r="r" b="b"/>
              <a:pathLst>
                <a:path w="2729865" h="848360">
                  <a:moveTo>
                    <a:pt x="2729666" y="848168"/>
                  </a:moveTo>
                  <a:lnTo>
                    <a:pt x="0" y="848168"/>
                  </a:lnTo>
                </a:path>
                <a:path w="2729865" h="848360">
                  <a:moveTo>
                    <a:pt x="0" y="0"/>
                  </a:moveTo>
                  <a:lnTo>
                    <a:pt x="0" y="848168"/>
                  </a:lnTo>
                </a:path>
              </a:pathLst>
            </a:custGeom>
            <a:ln w="1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46">
              <a:extLst>
                <a:ext uri="{FF2B5EF4-FFF2-40B4-BE49-F238E27FC236}">
                  <a16:creationId xmlns:a16="http://schemas.microsoft.com/office/drawing/2014/main" id="{FBD7117D-B0AA-4761-BB82-8BFCA08FC89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234" y="3899227"/>
              <a:ext cx="108719" cy="108522"/>
            </a:xfrm>
            <a:prstGeom prst="rect">
              <a:avLst/>
            </a:prstGeom>
          </p:spPr>
        </p:pic>
        <p:sp>
          <p:nvSpPr>
            <p:cNvPr id="149" name="object 47">
              <a:extLst>
                <a:ext uri="{FF2B5EF4-FFF2-40B4-BE49-F238E27FC236}">
                  <a16:creationId xmlns:a16="http://schemas.microsoft.com/office/drawing/2014/main" id="{D520B2C6-3A66-4D53-AA8D-421137393E40}"/>
                </a:ext>
              </a:extLst>
            </p:cNvPr>
            <p:cNvSpPr/>
            <p:nvPr/>
          </p:nvSpPr>
          <p:spPr>
            <a:xfrm>
              <a:off x="5650279" y="3713134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4">
                  <a:moveTo>
                    <a:pt x="0" y="0"/>
                  </a:moveTo>
                  <a:lnTo>
                    <a:pt x="539068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48">
              <a:extLst>
                <a:ext uri="{FF2B5EF4-FFF2-40B4-BE49-F238E27FC236}">
                  <a16:creationId xmlns:a16="http://schemas.microsoft.com/office/drawing/2014/main" id="{A1B99C68-2FDD-4EC7-8BDC-2CD8557B018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2898" y="3658872"/>
              <a:ext cx="108719" cy="108522"/>
            </a:xfrm>
            <a:prstGeom prst="rect">
              <a:avLst/>
            </a:prstGeom>
          </p:spPr>
        </p:pic>
        <p:sp>
          <p:nvSpPr>
            <p:cNvPr id="151" name="object 49">
              <a:extLst>
                <a:ext uri="{FF2B5EF4-FFF2-40B4-BE49-F238E27FC236}">
                  <a16:creationId xmlns:a16="http://schemas.microsoft.com/office/drawing/2014/main" id="{02ABFD5F-39C3-4D4B-B874-46E2B1D58654}"/>
                </a:ext>
              </a:extLst>
            </p:cNvPr>
            <p:cNvSpPr/>
            <p:nvPr/>
          </p:nvSpPr>
          <p:spPr>
            <a:xfrm>
              <a:off x="5650279" y="5077616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4">
                  <a:moveTo>
                    <a:pt x="0" y="0"/>
                  </a:moveTo>
                  <a:lnTo>
                    <a:pt x="539068" y="0"/>
                  </a:lnTo>
                </a:path>
              </a:pathLst>
            </a:custGeom>
            <a:ln w="17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50">
              <a:extLst>
                <a:ext uri="{FF2B5EF4-FFF2-40B4-BE49-F238E27FC236}">
                  <a16:creationId xmlns:a16="http://schemas.microsoft.com/office/drawing/2014/main" id="{27EDB0BC-C3AA-4817-BDFF-81B64C844DC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2898" y="5023355"/>
              <a:ext cx="108719" cy="108528"/>
            </a:xfrm>
            <a:prstGeom prst="rect">
              <a:avLst/>
            </a:prstGeom>
          </p:spPr>
        </p:pic>
      </p:grpSp>
      <p:sp>
        <p:nvSpPr>
          <p:cNvPr id="153" name="object 51">
            <a:extLst>
              <a:ext uri="{FF2B5EF4-FFF2-40B4-BE49-F238E27FC236}">
                <a16:creationId xmlns:a16="http://schemas.microsoft.com/office/drawing/2014/main" id="{62F0144E-E05F-4269-BC1D-0641633F5D47}"/>
              </a:ext>
            </a:extLst>
          </p:cNvPr>
          <p:cNvSpPr txBox="1"/>
          <p:nvPr/>
        </p:nvSpPr>
        <p:spPr>
          <a:xfrm>
            <a:off x="7539050" y="2165109"/>
            <a:ext cx="1920239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10" dirty="0">
                <a:cs typeface="Times New Roman"/>
              </a:rPr>
              <a:t>Углеводородные</a:t>
            </a:r>
            <a:endParaRPr sz="2050">
              <a:cs typeface="Times New Roman"/>
            </a:endParaRPr>
          </a:p>
        </p:txBody>
      </p:sp>
      <p:sp>
        <p:nvSpPr>
          <p:cNvPr id="154" name="object 52">
            <a:extLst>
              <a:ext uri="{FF2B5EF4-FFF2-40B4-BE49-F238E27FC236}">
                <a16:creationId xmlns:a16="http://schemas.microsoft.com/office/drawing/2014/main" id="{D3AEF897-4DAD-47D1-AF90-1899644E9C08}"/>
              </a:ext>
            </a:extLst>
          </p:cNvPr>
          <p:cNvSpPr txBox="1"/>
          <p:nvPr/>
        </p:nvSpPr>
        <p:spPr>
          <a:xfrm>
            <a:off x="8233599" y="2480204"/>
            <a:ext cx="53086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10" dirty="0">
                <a:cs typeface="Times New Roman"/>
              </a:rPr>
              <a:t>газы</a:t>
            </a:r>
            <a:endParaRPr sz="2050">
              <a:cs typeface="Times New Roman"/>
            </a:endParaRPr>
          </a:p>
        </p:txBody>
      </p:sp>
      <p:sp>
        <p:nvSpPr>
          <p:cNvPr id="155" name="object 53">
            <a:extLst>
              <a:ext uri="{FF2B5EF4-FFF2-40B4-BE49-F238E27FC236}">
                <a16:creationId xmlns:a16="http://schemas.microsoft.com/office/drawing/2014/main" id="{F569791C-3885-4D32-A405-24380B5DF415}"/>
              </a:ext>
            </a:extLst>
          </p:cNvPr>
          <p:cNvSpPr txBox="1"/>
          <p:nvPr/>
        </p:nvSpPr>
        <p:spPr>
          <a:xfrm>
            <a:off x="4039053" y="2018370"/>
            <a:ext cx="15748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10" dirty="0">
                <a:cs typeface="Times New Roman"/>
              </a:rPr>
              <a:t>2</a:t>
            </a:r>
            <a:endParaRPr sz="2050">
              <a:cs typeface="Times New Roman"/>
            </a:endParaRPr>
          </a:p>
        </p:txBody>
      </p:sp>
      <p:sp>
        <p:nvSpPr>
          <p:cNvPr id="156" name="object 54">
            <a:extLst>
              <a:ext uri="{FF2B5EF4-FFF2-40B4-BE49-F238E27FC236}">
                <a16:creationId xmlns:a16="http://schemas.microsoft.com/office/drawing/2014/main" id="{6D071D7B-F8CB-4DF0-BC71-D1D0DA67140F}"/>
              </a:ext>
            </a:extLst>
          </p:cNvPr>
          <p:cNvSpPr txBox="1"/>
          <p:nvPr/>
        </p:nvSpPr>
        <p:spPr>
          <a:xfrm>
            <a:off x="4063223" y="734186"/>
            <a:ext cx="3288029" cy="632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55065">
              <a:lnSpc>
                <a:spcPts val="2380"/>
              </a:lnSpc>
              <a:spcBef>
                <a:spcPts val="114"/>
              </a:spcBef>
              <a:tabLst>
                <a:tab pos="2190115" algn="l"/>
                <a:tab pos="3143250" algn="l"/>
              </a:tabLst>
            </a:pP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4</a:t>
            </a:r>
            <a:r>
              <a:rPr sz="2050" spc="10" dirty="0">
                <a:cs typeface="Times New Roman"/>
              </a:rPr>
              <a:t>	</a:t>
            </a: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5</a:t>
            </a:r>
            <a:r>
              <a:rPr sz="2050" spc="10" dirty="0">
                <a:cs typeface="Times New Roman"/>
              </a:rPr>
              <a:t>	</a:t>
            </a: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6</a:t>
            </a:r>
            <a:endParaRPr sz="2050" dirty="0"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3</a:t>
            </a:r>
            <a:endParaRPr sz="2050" dirty="0">
              <a:cs typeface="Times New Roman"/>
            </a:endParaRPr>
          </a:p>
        </p:txBody>
      </p:sp>
      <p:sp>
        <p:nvSpPr>
          <p:cNvPr id="157" name="object 55">
            <a:extLst>
              <a:ext uri="{FF2B5EF4-FFF2-40B4-BE49-F238E27FC236}">
                <a16:creationId xmlns:a16="http://schemas.microsoft.com/office/drawing/2014/main" id="{88E8E87D-6BC4-430C-9304-3F689787632A}"/>
              </a:ext>
            </a:extLst>
          </p:cNvPr>
          <p:cNvSpPr/>
          <p:nvPr/>
        </p:nvSpPr>
        <p:spPr>
          <a:xfrm>
            <a:off x="4199708" y="1035258"/>
            <a:ext cx="3512820" cy="2646680"/>
          </a:xfrm>
          <a:custGeom>
            <a:avLst/>
            <a:gdLst/>
            <a:ahLst/>
            <a:cxnLst/>
            <a:rect l="l" t="t" r="r" b="b"/>
            <a:pathLst>
              <a:path w="3512820" h="2646679">
                <a:moveTo>
                  <a:pt x="0" y="289393"/>
                </a:moveTo>
                <a:lnTo>
                  <a:pt x="314906" y="537507"/>
                </a:lnTo>
              </a:path>
              <a:path w="3512820" h="2646679">
                <a:moveTo>
                  <a:pt x="1027283" y="0"/>
                </a:moveTo>
                <a:lnTo>
                  <a:pt x="936245" y="413523"/>
                </a:lnTo>
              </a:path>
              <a:path w="3512820" h="2646679">
                <a:moveTo>
                  <a:pt x="2054567" y="8314"/>
                </a:moveTo>
                <a:lnTo>
                  <a:pt x="1930357" y="413523"/>
                </a:lnTo>
              </a:path>
              <a:path w="3512820" h="2646679">
                <a:moveTo>
                  <a:pt x="3011416" y="0"/>
                </a:moveTo>
                <a:lnTo>
                  <a:pt x="2924470" y="413523"/>
                </a:lnTo>
              </a:path>
              <a:path w="3512820" h="2646679">
                <a:moveTo>
                  <a:pt x="2269960" y="2646231"/>
                </a:moveTo>
                <a:lnTo>
                  <a:pt x="2054567" y="2398146"/>
                </a:lnTo>
              </a:path>
              <a:path w="3512820" h="2646679">
                <a:moveTo>
                  <a:pt x="3512637" y="1984666"/>
                </a:moveTo>
                <a:lnTo>
                  <a:pt x="3297244" y="2199669"/>
                </a:lnTo>
              </a:path>
            </a:pathLst>
          </a:custGeom>
          <a:ln w="10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56">
            <a:extLst>
              <a:ext uri="{FF2B5EF4-FFF2-40B4-BE49-F238E27FC236}">
                <a16:creationId xmlns:a16="http://schemas.microsoft.com/office/drawing/2014/main" id="{9E7614C9-98B5-4D18-8D82-E4419C8799A0}"/>
              </a:ext>
            </a:extLst>
          </p:cNvPr>
          <p:cNvSpPr txBox="1"/>
          <p:nvPr/>
        </p:nvSpPr>
        <p:spPr>
          <a:xfrm>
            <a:off x="2161478" y="2718925"/>
            <a:ext cx="729781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6350">
              <a:lnSpc>
                <a:spcPct val="100000"/>
              </a:lnSpc>
              <a:spcBef>
                <a:spcPts val="114"/>
              </a:spcBef>
              <a:tabLst>
                <a:tab pos="5542280" algn="l"/>
              </a:tabLst>
            </a:pPr>
            <a:r>
              <a:rPr sz="2050" u="heavy" spc="5" dirty="0">
                <a:uFill>
                  <a:solidFill>
                    <a:srgbClr val="000000"/>
                  </a:solidFill>
                </a:uFill>
                <a:cs typeface="Times New Roman"/>
              </a:rPr>
              <a:t> </a:t>
            </a:r>
            <a:r>
              <a:rPr sz="2050" spc="5" dirty="0">
                <a:cs typeface="Times New Roman"/>
              </a:rPr>
              <a:t>	</a:t>
            </a: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8</a:t>
            </a:r>
            <a:endParaRPr sz="2050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cs typeface="Times New Roman"/>
            </a:endParaRPr>
          </a:p>
          <a:p>
            <a:pPr marL="4299585">
              <a:lnSpc>
                <a:spcPct val="100000"/>
              </a:lnSpc>
              <a:spcBef>
                <a:spcPts val="5"/>
              </a:spcBef>
              <a:tabLst>
                <a:tab pos="5086350" algn="l"/>
              </a:tabLst>
            </a:pPr>
            <a:r>
              <a:rPr sz="2050" u="heavy" spc="10" dirty="0">
                <a:uFill>
                  <a:solidFill>
                    <a:srgbClr val="000000"/>
                  </a:solidFill>
                </a:uFill>
                <a:cs typeface="Times New Roman"/>
              </a:rPr>
              <a:t>7</a:t>
            </a:r>
            <a:r>
              <a:rPr sz="2050" spc="10" dirty="0">
                <a:cs typeface="Times New Roman"/>
              </a:rPr>
              <a:t>	</a:t>
            </a:r>
            <a:r>
              <a:rPr sz="2050" u="heavy" spc="-110" dirty="0">
                <a:uFill>
                  <a:solidFill>
                    <a:srgbClr val="000000"/>
                  </a:solidFill>
                </a:uFill>
                <a:cs typeface="Times New Roman"/>
              </a:rPr>
              <a:t> </a:t>
            </a:r>
            <a:endParaRPr sz="2050" dirty="0">
              <a:cs typeface="Times New Roman"/>
            </a:endParaRPr>
          </a:p>
          <a:p>
            <a:pPr marL="5888990">
              <a:lnSpc>
                <a:spcPct val="100000"/>
              </a:lnSpc>
              <a:spcBef>
                <a:spcPts val="295"/>
              </a:spcBef>
            </a:pPr>
            <a:r>
              <a:rPr sz="2050" spc="10" dirty="0" err="1">
                <a:cs typeface="Times New Roman"/>
              </a:rPr>
              <a:t>Продукт</a:t>
            </a:r>
            <a:endParaRPr sz="2050" dirty="0">
              <a:cs typeface="Times New Roman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A18C04-E1F7-4F5C-A64B-B3F8E4970A19}"/>
              </a:ext>
            </a:extLst>
          </p:cNvPr>
          <p:cNvSpPr/>
          <p:nvPr/>
        </p:nvSpPr>
        <p:spPr>
          <a:xfrm>
            <a:off x="2669824" y="4037795"/>
            <a:ext cx="7169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450"/>
              </a:spcBef>
            </a:pPr>
            <a:r>
              <a:rPr lang="ru-RU" sz="1400" b="1" spc="-15" dirty="0">
                <a:cs typeface="Times New Roman"/>
              </a:rPr>
              <a:t>Технологическая</a:t>
            </a:r>
            <a:r>
              <a:rPr lang="ru-RU" sz="1400" b="1" spc="25" dirty="0">
                <a:cs typeface="Times New Roman"/>
              </a:rPr>
              <a:t> </a:t>
            </a:r>
            <a:r>
              <a:rPr lang="ru-RU" sz="1400" b="1" spc="-25" dirty="0">
                <a:cs typeface="Times New Roman"/>
              </a:rPr>
              <a:t>схема</a:t>
            </a:r>
            <a:r>
              <a:rPr lang="ru-RU" sz="1400" b="1" spc="20" dirty="0">
                <a:cs typeface="Times New Roman"/>
              </a:rPr>
              <a:t> </a:t>
            </a:r>
            <a:r>
              <a:rPr lang="ru-RU" sz="1400" b="1" spc="-25" dirty="0">
                <a:cs typeface="Times New Roman"/>
              </a:rPr>
              <a:t>блока</a:t>
            </a:r>
            <a:r>
              <a:rPr lang="ru-RU" sz="1400" b="1" spc="45" dirty="0">
                <a:cs typeface="Times New Roman"/>
              </a:rPr>
              <a:t> </a:t>
            </a:r>
            <a:r>
              <a:rPr lang="ru-RU" sz="1400" b="1" spc="-20" dirty="0">
                <a:cs typeface="Times New Roman"/>
              </a:rPr>
              <a:t>каталитического</a:t>
            </a:r>
            <a:r>
              <a:rPr lang="ru-RU" sz="1400" b="1" spc="65" dirty="0">
                <a:cs typeface="Times New Roman"/>
              </a:rPr>
              <a:t> </a:t>
            </a:r>
            <a:r>
              <a:rPr lang="ru-RU" sz="1400" b="1" spc="-10" dirty="0">
                <a:cs typeface="Times New Roman"/>
              </a:rPr>
              <a:t>риформинга</a:t>
            </a:r>
            <a:r>
              <a:rPr lang="ru-RU" sz="1400" b="1" spc="10" dirty="0">
                <a:cs typeface="Times New Roman"/>
              </a:rPr>
              <a:t> </a:t>
            </a:r>
            <a:r>
              <a:rPr lang="ru-RU" sz="1400" b="1" spc="-10" dirty="0">
                <a:cs typeface="Times New Roman"/>
              </a:rPr>
              <a:t>бензинов </a:t>
            </a:r>
            <a:r>
              <a:rPr lang="ru-RU" sz="1400" b="1" spc="-535" dirty="0">
                <a:cs typeface="Times New Roman"/>
              </a:rPr>
              <a:t> </a:t>
            </a:r>
            <a:r>
              <a:rPr lang="ru-RU" sz="1400" b="1" spc="-20" dirty="0">
                <a:cs typeface="Times New Roman"/>
              </a:rPr>
              <a:t>ЛК-6У:</a:t>
            </a:r>
            <a:endParaRPr lang="ru-RU" sz="1400" b="1" dirty="0"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lang="ru-RU" sz="1400" spc="-5" dirty="0">
                <a:cs typeface="Times New Roman"/>
              </a:rPr>
              <a:t>1</a:t>
            </a:r>
            <a:r>
              <a:rPr lang="ru-RU" sz="1400" spc="-10" dirty="0">
                <a:cs typeface="Times New Roman"/>
              </a:rPr>
              <a:t> </a:t>
            </a:r>
            <a:r>
              <a:rPr lang="ru-RU" sz="1400" spc="-5" dirty="0">
                <a:cs typeface="Times New Roman"/>
              </a:rPr>
              <a:t>–</a:t>
            </a:r>
            <a:r>
              <a:rPr lang="ru-RU" sz="1400" dirty="0">
                <a:cs typeface="Times New Roman"/>
              </a:rPr>
              <a:t> смеситель; </a:t>
            </a:r>
            <a:r>
              <a:rPr lang="ru-RU" sz="1400" spc="-5" dirty="0">
                <a:cs typeface="Times New Roman"/>
              </a:rPr>
              <a:t>2</a:t>
            </a:r>
            <a:r>
              <a:rPr lang="ru-RU" sz="1400" spc="10" dirty="0">
                <a:cs typeface="Times New Roman"/>
              </a:rPr>
              <a:t> </a:t>
            </a:r>
            <a:r>
              <a:rPr lang="ru-RU" sz="1400" spc="-5" dirty="0">
                <a:cs typeface="Times New Roman"/>
              </a:rPr>
              <a:t>–</a:t>
            </a:r>
            <a:r>
              <a:rPr lang="ru-RU" sz="1400" spc="-10" dirty="0">
                <a:cs typeface="Times New Roman"/>
              </a:rPr>
              <a:t> </a:t>
            </a:r>
            <a:r>
              <a:rPr lang="ru-RU" sz="1400" spc="-5" dirty="0">
                <a:cs typeface="Times New Roman"/>
              </a:rPr>
              <a:t>теплообменник;</a:t>
            </a:r>
            <a:r>
              <a:rPr lang="ru-RU" sz="1400" spc="20" dirty="0">
                <a:cs typeface="Times New Roman"/>
              </a:rPr>
              <a:t> </a:t>
            </a:r>
            <a:r>
              <a:rPr lang="ru-RU" sz="1400" spc="-5" dirty="0">
                <a:cs typeface="Times New Roman"/>
              </a:rPr>
              <a:t>3</a:t>
            </a:r>
            <a:r>
              <a:rPr lang="ru-RU" sz="1400" spc="-10" dirty="0">
                <a:cs typeface="Times New Roman"/>
              </a:rPr>
              <a:t> </a:t>
            </a:r>
            <a:r>
              <a:rPr lang="ru-RU" sz="1400" spc="-5" dirty="0">
                <a:cs typeface="Times New Roman"/>
              </a:rPr>
              <a:t>–</a:t>
            </a:r>
            <a:r>
              <a:rPr lang="ru-RU" sz="1400" dirty="0">
                <a:cs typeface="Times New Roman"/>
              </a:rPr>
              <a:t> </a:t>
            </a:r>
            <a:r>
              <a:rPr lang="ru-RU" sz="1400" spc="-10" dirty="0">
                <a:cs typeface="Times New Roman"/>
              </a:rPr>
              <a:t>змеевик; 4,5,6 – реакторы; 7 – сепаратор; 8 – колонна</a:t>
            </a:r>
            <a:endParaRPr lang="ru-RU" sz="1400" dirty="0">
              <a:cs typeface="Times New Roman"/>
            </a:endParaRPr>
          </a:p>
        </p:txBody>
      </p:sp>
      <p:sp>
        <p:nvSpPr>
          <p:cNvPr id="159" name="object 2">
            <a:extLst>
              <a:ext uri="{FF2B5EF4-FFF2-40B4-BE49-F238E27FC236}">
                <a16:creationId xmlns:a16="http://schemas.microsoft.com/office/drawing/2014/main" id="{3C3C1BD0-8AF3-429F-A11E-CAC851A6B9B0}"/>
              </a:ext>
            </a:extLst>
          </p:cNvPr>
          <p:cNvSpPr txBox="1"/>
          <p:nvPr/>
        </p:nvSpPr>
        <p:spPr>
          <a:xfrm>
            <a:off x="269357" y="4564044"/>
            <a:ext cx="11468987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indent="349250" algn="just">
              <a:spcBef>
                <a:spcPts val="100"/>
              </a:spcBef>
            </a:pPr>
            <a:r>
              <a:rPr dirty="0">
                <a:cs typeface="Tahoma"/>
              </a:rPr>
              <a:t>В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узел</a:t>
            </a:r>
            <a:r>
              <a:rPr spc="10" dirty="0">
                <a:cs typeface="Tahoma"/>
              </a:rPr>
              <a:t> </a:t>
            </a:r>
            <a:r>
              <a:rPr spc="-5" dirty="0">
                <a:cs typeface="Tahoma"/>
              </a:rPr>
              <a:t>смешения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1</a:t>
            </a:r>
            <a:r>
              <a:rPr spc="-5" dirty="0">
                <a:cs typeface="Tahoma"/>
              </a:rPr>
              <a:t> </a:t>
            </a:r>
            <a:r>
              <a:rPr dirty="0">
                <a:cs typeface="Tahoma"/>
              </a:rPr>
              <a:t>подается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бензиновая</a:t>
            </a:r>
            <a:r>
              <a:rPr spc="10" dirty="0">
                <a:cs typeface="Tahoma"/>
              </a:rPr>
              <a:t> </a:t>
            </a:r>
            <a:r>
              <a:rPr dirty="0">
                <a:cs typeface="Tahoma"/>
              </a:rPr>
              <a:t>фракция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нефти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85</a:t>
            </a:r>
            <a:r>
              <a:rPr b="1" dirty="0">
                <a:cs typeface="Tahoma"/>
              </a:rPr>
              <a:t>–</a:t>
            </a:r>
            <a:r>
              <a:rPr dirty="0">
                <a:cs typeface="Tahoma"/>
              </a:rPr>
              <a:t>180°С,</a:t>
            </a:r>
            <a:r>
              <a:rPr lang="ru-RU" dirty="0">
                <a:cs typeface="Tahoma"/>
              </a:rPr>
              <a:t> </a:t>
            </a:r>
            <a:r>
              <a:rPr dirty="0" err="1">
                <a:cs typeface="Tahoma"/>
              </a:rPr>
              <a:t>предварительно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подготовленная,</a:t>
            </a:r>
            <a:r>
              <a:rPr spc="10" dirty="0">
                <a:cs typeface="Tahoma"/>
              </a:rPr>
              <a:t> </a:t>
            </a:r>
            <a:r>
              <a:rPr spc="-5" dirty="0">
                <a:cs typeface="Tahoma"/>
              </a:rPr>
              <a:t>которая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после </a:t>
            </a:r>
            <a:r>
              <a:rPr spc="-5" dirty="0" err="1">
                <a:cs typeface="Tahoma"/>
              </a:rPr>
              <a:t>смешения</a:t>
            </a:r>
            <a:r>
              <a:rPr spc="-25" dirty="0">
                <a:cs typeface="Tahoma"/>
              </a:rPr>
              <a:t> </a:t>
            </a:r>
            <a:r>
              <a:rPr dirty="0">
                <a:cs typeface="Tahoma"/>
              </a:rPr>
              <a:t>с</a:t>
            </a:r>
            <a:r>
              <a:rPr lang="ru-RU" dirty="0">
                <a:cs typeface="Tahoma"/>
              </a:rPr>
              <a:t> </a:t>
            </a:r>
            <a:r>
              <a:rPr spc="-5" dirty="0" err="1">
                <a:cs typeface="Tahoma"/>
              </a:rPr>
              <a:t>водородсодержащим</a:t>
            </a:r>
            <a:r>
              <a:rPr spc="-20" dirty="0">
                <a:cs typeface="Tahoma"/>
              </a:rPr>
              <a:t> </a:t>
            </a:r>
            <a:r>
              <a:rPr spc="-5" dirty="0">
                <a:cs typeface="Tahoma"/>
              </a:rPr>
              <a:t>газом</a:t>
            </a:r>
            <a:r>
              <a:rPr spc="10" dirty="0">
                <a:cs typeface="Tahoma"/>
              </a:rPr>
              <a:t> </a:t>
            </a:r>
            <a:r>
              <a:rPr spc="-5" dirty="0">
                <a:cs typeface="Tahoma"/>
              </a:rPr>
              <a:t>(ВСГ)</a:t>
            </a:r>
            <a:r>
              <a:rPr spc="-10" dirty="0">
                <a:cs typeface="Tahoma"/>
              </a:rPr>
              <a:t> </a:t>
            </a:r>
            <a:r>
              <a:rPr dirty="0">
                <a:cs typeface="Tahoma"/>
              </a:rPr>
              <a:t>нагревается</a:t>
            </a:r>
            <a:r>
              <a:rPr spc="15" dirty="0">
                <a:cs typeface="Tahoma"/>
              </a:rPr>
              <a:t> </a:t>
            </a:r>
            <a:r>
              <a:rPr dirty="0">
                <a:cs typeface="Tahoma"/>
              </a:rPr>
              <a:t>в </a:t>
            </a:r>
            <a:r>
              <a:rPr spc="-5" dirty="0">
                <a:cs typeface="Tahoma"/>
              </a:rPr>
              <a:t>сырьевом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теплообменнике</a:t>
            </a:r>
            <a:r>
              <a:rPr spc="10" dirty="0">
                <a:cs typeface="Tahoma"/>
              </a:rPr>
              <a:t> </a:t>
            </a:r>
            <a:r>
              <a:rPr dirty="0">
                <a:cs typeface="Tahoma"/>
              </a:rPr>
              <a:t>2 и</a:t>
            </a:r>
            <a:r>
              <a:rPr lang="ru-RU" dirty="0">
                <a:cs typeface="Tahoma"/>
              </a:rPr>
              <a:t> </a:t>
            </a:r>
            <a:r>
              <a:rPr spc="-5" dirty="0" err="1">
                <a:cs typeface="Tahoma"/>
              </a:rPr>
              <a:t>последовательно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проходит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стадии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химического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превращения</a:t>
            </a:r>
            <a:r>
              <a:rPr spc="20" dirty="0">
                <a:cs typeface="Tahoma"/>
              </a:rPr>
              <a:t> </a:t>
            </a:r>
            <a:r>
              <a:rPr dirty="0">
                <a:cs typeface="Tahoma"/>
              </a:rPr>
              <a:t>в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реакторах </a:t>
            </a:r>
            <a:r>
              <a:rPr spc="-550" dirty="0">
                <a:cs typeface="Tahoma"/>
              </a:rPr>
              <a:t> </a:t>
            </a:r>
            <a:r>
              <a:rPr spc="-5" dirty="0">
                <a:cs typeface="Tahoma"/>
              </a:rPr>
              <a:t>4,5,6</a:t>
            </a:r>
            <a:r>
              <a:rPr spc="20" dirty="0">
                <a:cs typeface="Tahoma"/>
              </a:rPr>
              <a:t> </a:t>
            </a:r>
            <a:r>
              <a:rPr dirty="0">
                <a:cs typeface="Tahoma"/>
              </a:rPr>
              <a:t>с</a:t>
            </a:r>
            <a:r>
              <a:rPr spc="-5" dirty="0">
                <a:cs typeface="Tahoma"/>
              </a:rPr>
              <a:t> предварительным подогревом</a:t>
            </a:r>
            <a:r>
              <a:rPr spc="10" dirty="0">
                <a:cs typeface="Tahoma"/>
              </a:rPr>
              <a:t> </a:t>
            </a:r>
            <a:r>
              <a:rPr dirty="0">
                <a:cs typeface="Tahoma"/>
              </a:rPr>
              <a:t>в</a:t>
            </a:r>
            <a:r>
              <a:rPr spc="-5" dirty="0">
                <a:cs typeface="Tahoma"/>
              </a:rPr>
              <a:t> печах</a:t>
            </a:r>
            <a:r>
              <a:rPr dirty="0">
                <a:cs typeface="Tahoma"/>
              </a:rPr>
              <a:t> 3. </a:t>
            </a:r>
            <a:endParaRPr lang="ru-RU" dirty="0">
              <a:cs typeface="Tahoma"/>
            </a:endParaRPr>
          </a:p>
          <a:p>
            <a:pPr marL="12700" indent="349250" algn="just"/>
            <a:r>
              <a:rPr spc="-5" dirty="0" err="1">
                <a:cs typeface="Tahoma"/>
              </a:rPr>
              <a:t>На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выходе</a:t>
            </a:r>
            <a:r>
              <a:rPr dirty="0">
                <a:cs typeface="Tahoma"/>
              </a:rPr>
              <a:t> </a:t>
            </a:r>
            <a:r>
              <a:rPr dirty="0" err="1">
                <a:cs typeface="Tahoma"/>
              </a:rPr>
              <a:t>из</a:t>
            </a:r>
            <a:r>
              <a:rPr spc="-5" dirty="0">
                <a:cs typeface="Tahoma"/>
              </a:rPr>
              <a:t> </a:t>
            </a:r>
            <a:r>
              <a:rPr spc="-5" dirty="0" err="1">
                <a:cs typeface="Tahoma"/>
              </a:rPr>
              <a:t>последнего</a:t>
            </a:r>
            <a:r>
              <a:rPr lang="ru-RU" spc="-5" dirty="0">
                <a:cs typeface="Tahoma"/>
              </a:rPr>
              <a:t> </a:t>
            </a:r>
            <a:r>
              <a:rPr dirty="0" err="1">
                <a:cs typeface="Tahoma"/>
              </a:rPr>
              <a:t>реактора</a:t>
            </a:r>
            <a:r>
              <a:rPr spc="20" dirty="0">
                <a:cs typeface="Tahoma"/>
              </a:rPr>
              <a:t> </a:t>
            </a:r>
            <a:r>
              <a:rPr dirty="0">
                <a:cs typeface="Tahoma"/>
              </a:rPr>
              <a:t>6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газопродуктовый</a:t>
            </a:r>
            <a:r>
              <a:rPr spc="10" dirty="0">
                <a:cs typeface="Tahoma"/>
              </a:rPr>
              <a:t> </a:t>
            </a:r>
            <a:r>
              <a:rPr spc="-5" dirty="0">
                <a:cs typeface="Tahoma"/>
              </a:rPr>
              <a:t>поток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направляется</a:t>
            </a:r>
            <a:r>
              <a:rPr spc="10" dirty="0">
                <a:cs typeface="Tahoma"/>
              </a:rPr>
              <a:t> </a:t>
            </a:r>
            <a:r>
              <a:rPr dirty="0">
                <a:cs typeface="Tahoma"/>
              </a:rPr>
              <a:t>в </a:t>
            </a:r>
            <a:r>
              <a:rPr spc="-5" dirty="0">
                <a:cs typeface="Tahoma"/>
              </a:rPr>
              <a:t>сырьевой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теплообменник, </a:t>
            </a:r>
            <a:r>
              <a:rPr spc="-550" dirty="0">
                <a:cs typeface="Tahoma"/>
              </a:rPr>
              <a:t> </a:t>
            </a:r>
            <a:r>
              <a:rPr dirty="0">
                <a:cs typeface="Tahoma"/>
              </a:rPr>
              <a:t>и</a:t>
            </a:r>
            <a:r>
              <a:rPr spc="-5" dirty="0">
                <a:cs typeface="Tahoma"/>
              </a:rPr>
              <a:t> происходит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рекуперация тепла.</a:t>
            </a:r>
            <a:r>
              <a:rPr spc="15" dirty="0">
                <a:cs typeface="Tahoma"/>
              </a:rPr>
              <a:t> </a:t>
            </a:r>
            <a:r>
              <a:rPr spc="-5" dirty="0">
                <a:cs typeface="Tahoma"/>
              </a:rPr>
              <a:t>Из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теплообменника</a:t>
            </a:r>
            <a:r>
              <a:rPr spc="25" dirty="0">
                <a:cs typeface="Tahoma"/>
              </a:rPr>
              <a:t> </a:t>
            </a:r>
            <a:r>
              <a:rPr spc="-5" dirty="0" err="1">
                <a:cs typeface="Tahoma"/>
              </a:rPr>
              <a:t>газопродуктовый</a:t>
            </a:r>
            <a:r>
              <a:rPr spc="15" dirty="0">
                <a:cs typeface="Tahoma"/>
              </a:rPr>
              <a:t> </a:t>
            </a:r>
            <a:r>
              <a:rPr spc="-5" dirty="0" err="1">
                <a:cs typeface="Tahoma"/>
              </a:rPr>
              <a:t>поток</a:t>
            </a:r>
            <a:r>
              <a:rPr lang="ru-RU" spc="-5" dirty="0">
                <a:cs typeface="Tahoma"/>
              </a:rPr>
              <a:t> </a:t>
            </a:r>
            <a:r>
              <a:rPr dirty="0" err="1">
                <a:cs typeface="Tahoma"/>
              </a:rPr>
              <a:t>направляется</a:t>
            </a:r>
            <a:r>
              <a:rPr spc="5" dirty="0">
                <a:cs typeface="Tahoma"/>
              </a:rPr>
              <a:t> </a:t>
            </a:r>
            <a:r>
              <a:rPr dirty="0">
                <a:cs typeface="Tahoma"/>
              </a:rPr>
              <a:t>в </a:t>
            </a:r>
            <a:r>
              <a:rPr spc="-5" dirty="0">
                <a:cs typeface="Tahoma"/>
              </a:rPr>
              <a:t>сепаратор</a:t>
            </a:r>
            <a:r>
              <a:rPr dirty="0">
                <a:cs typeface="Tahoma"/>
              </a:rPr>
              <a:t> </a:t>
            </a:r>
            <a:r>
              <a:rPr spc="-70" dirty="0">
                <a:cs typeface="Tahoma"/>
              </a:rPr>
              <a:t>7,</a:t>
            </a:r>
            <a:r>
              <a:rPr spc="10" dirty="0">
                <a:cs typeface="Tahoma"/>
              </a:rPr>
              <a:t> </a:t>
            </a:r>
            <a:r>
              <a:rPr spc="-5" dirty="0">
                <a:cs typeface="Tahoma"/>
              </a:rPr>
              <a:t>где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он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разделяется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на</a:t>
            </a:r>
            <a:r>
              <a:rPr spc="15" dirty="0">
                <a:cs typeface="Tahoma"/>
              </a:rPr>
              <a:t> </a:t>
            </a:r>
            <a:r>
              <a:rPr spc="-5" dirty="0">
                <a:cs typeface="Tahoma"/>
              </a:rPr>
              <a:t>два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потока: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ВСГ</a:t>
            </a:r>
            <a:r>
              <a:rPr spc="5" dirty="0">
                <a:cs typeface="Tahoma"/>
              </a:rPr>
              <a:t> </a:t>
            </a:r>
            <a:r>
              <a:rPr dirty="0">
                <a:cs typeface="Tahoma"/>
              </a:rPr>
              <a:t>и</a:t>
            </a:r>
            <a:r>
              <a:rPr lang="ru-RU" dirty="0">
                <a:cs typeface="Tahoma"/>
              </a:rPr>
              <a:t> </a:t>
            </a:r>
            <a:r>
              <a:rPr spc="-5" dirty="0" err="1">
                <a:cs typeface="Tahoma"/>
              </a:rPr>
              <a:t>нестабильный</a:t>
            </a:r>
            <a:r>
              <a:rPr dirty="0">
                <a:cs typeface="Tahoma"/>
              </a:rPr>
              <a:t> катализат,</a:t>
            </a:r>
            <a:r>
              <a:rPr spc="-5" dirty="0">
                <a:cs typeface="Tahoma"/>
              </a:rPr>
              <a:t> который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содержит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растворенные</a:t>
            </a:r>
            <a:r>
              <a:rPr spc="20" dirty="0">
                <a:cs typeface="Tahoma"/>
              </a:rPr>
              <a:t> </a:t>
            </a:r>
            <a:r>
              <a:rPr spc="-5" dirty="0">
                <a:cs typeface="Tahoma"/>
              </a:rPr>
              <a:t>газы.</a:t>
            </a:r>
            <a:r>
              <a:rPr spc="5" dirty="0">
                <a:cs typeface="Tahoma"/>
              </a:rPr>
              <a:t> </a:t>
            </a:r>
            <a:endParaRPr lang="ru-RU" spc="5" dirty="0">
              <a:cs typeface="Tahoma"/>
            </a:endParaRPr>
          </a:p>
          <a:p>
            <a:pPr marL="12700" indent="349250" algn="just"/>
            <a:r>
              <a:rPr spc="-5" dirty="0" err="1">
                <a:cs typeface="Tahoma"/>
              </a:rPr>
              <a:t>Далее</a:t>
            </a:r>
            <a:r>
              <a:rPr lang="ru-RU" spc="-5" dirty="0">
                <a:cs typeface="Tahoma"/>
              </a:rPr>
              <a:t> </a:t>
            </a:r>
            <a:r>
              <a:rPr spc="-5" dirty="0" err="1">
                <a:cs typeface="Tahoma"/>
              </a:rPr>
              <a:t>нестабильный</a:t>
            </a:r>
            <a:r>
              <a:rPr dirty="0">
                <a:cs typeface="Tahoma"/>
              </a:rPr>
              <a:t> катализат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направляется</a:t>
            </a:r>
            <a:r>
              <a:rPr spc="5" dirty="0">
                <a:cs typeface="Tahoma"/>
              </a:rPr>
              <a:t> </a:t>
            </a:r>
            <a:r>
              <a:rPr dirty="0">
                <a:cs typeface="Tahoma"/>
              </a:rPr>
              <a:t>в</a:t>
            </a:r>
            <a:r>
              <a:rPr spc="-5" dirty="0">
                <a:cs typeface="Tahoma"/>
              </a:rPr>
              <a:t> колонну</a:t>
            </a:r>
            <a:r>
              <a:rPr spc="20" dirty="0">
                <a:cs typeface="Tahoma"/>
              </a:rPr>
              <a:t> </a:t>
            </a:r>
            <a:r>
              <a:rPr spc="-5" dirty="0">
                <a:cs typeface="Tahoma"/>
              </a:rPr>
              <a:t>стабилизации</a:t>
            </a:r>
            <a:r>
              <a:rPr spc="-35" dirty="0">
                <a:cs typeface="Tahoma"/>
              </a:rPr>
              <a:t> </a:t>
            </a:r>
            <a:r>
              <a:rPr dirty="0">
                <a:cs typeface="Tahoma"/>
              </a:rPr>
              <a:t>8,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где</a:t>
            </a:r>
            <a:r>
              <a:rPr dirty="0">
                <a:cs typeface="Tahoma"/>
              </a:rPr>
              <a:t> также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происходит разделение на </a:t>
            </a:r>
            <a:r>
              <a:rPr dirty="0">
                <a:cs typeface="Tahoma"/>
              </a:rPr>
              <a:t>два </a:t>
            </a:r>
            <a:r>
              <a:rPr spc="-5" dirty="0">
                <a:cs typeface="Tahoma"/>
              </a:rPr>
              <a:t>потока: стабильный </a:t>
            </a:r>
            <a:r>
              <a:rPr dirty="0">
                <a:cs typeface="Tahoma"/>
              </a:rPr>
              <a:t>катализат и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углеводородные</a:t>
            </a:r>
            <a:r>
              <a:rPr spc="15" dirty="0">
                <a:cs typeface="Tahoma"/>
              </a:rPr>
              <a:t> </a:t>
            </a:r>
            <a:r>
              <a:rPr spc="-5" dirty="0">
                <a:cs typeface="Tahoma"/>
              </a:rPr>
              <a:t>газы.</a:t>
            </a:r>
            <a:r>
              <a:rPr spc="5" dirty="0">
                <a:cs typeface="Tahoma"/>
              </a:rPr>
              <a:t> </a:t>
            </a:r>
            <a:endParaRPr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51697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7613</TotalTime>
  <Words>863</Words>
  <Application>Microsoft Office PowerPoint</Application>
  <PresentationFormat>Широкоэкранный</PresentationFormat>
  <Paragraphs>105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Tahoma</vt:lpstr>
      <vt:lpstr>Times New Roman</vt:lpstr>
      <vt:lpstr>Wingdings</vt:lpstr>
      <vt:lpstr>Тема Office</vt:lpstr>
      <vt:lpstr>Системный анализ процессов химической технологии</vt:lpstr>
      <vt:lpstr>План лекции</vt:lpstr>
      <vt:lpstr>Химическая модель</vt:lpstr>
      <vt:lpstr>Химическая модель составляется в виде схемы превращений</vt:lpstr>
      <vt:lpstr>Химическая модель</vt:lpstr>
      <vt:lpstr>Графическая модель</vt:lpstr>
      <vt:lpstr>Функциональная схема</vt:lpstr>
      <vt:lpstr>Функциональная схема</vt:lpstr>
      <vt:lpstr>Технологическая схема</vt:lpstr>
      <vt:lpstr>Технологическая схема</vt:lpstr>
      <vt:lpstr>Структурная схема</vt:lpstr>
      <vt:lpstr>Математическая модель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105</cp:revision>
  <dcterms:created xsi:type="dcterms:W3CDTF">2020-11-19T09:51:55Z</dcterms:created>
  <dcterms:modified xsi:type="dcterms:W3CDTF">2021-12-12T16:10:51Z</dcterms:modified>
</cp:coreProperties>
</file>